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1" r:id="rId9"/>
    <p:sldId id="262" r:id="rId10"/>
    <p:sldId id="278" r:id="rId11"/>
    <p:sldId id="279" r:id="rId12"/>
    <p:sldId id="263" r:id="rId13"/>
    <p:sldId id="264" r:id="rId14"/>
    <p:sldId id="274" r:id="rId15"/>
    <p:sldId id="280" r:id="rId16"/>
    <p:sldId id="273" r:id="rId17"/>
    <p:sldId id="281" r:id="rId18"/>
    <p:sldId id="275" r:id="rId19"/>
    <p:sldId id="277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production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D14-4CBD-87F0-0D3B1877016D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D14-4CBD-87F0-0D3B187701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par hydrocarbures</c:v>
                </c:pt>
                <c:pt idx="1">
                  <c:v>par l'electrolyse de l'eau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B2-418E-ADE8-12FC174D715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365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07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916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819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9323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35962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46169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96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95587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4489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4922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4988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190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470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8404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6385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506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B50E65-641C-4D9B-8D46-0D80412B6E91}" type="datetimeFigureOut">
              <a:rPr lang="ro-RO" smtClean="0"/>
              <a:t>24.05.2022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A9B29B-8482-4029-8901-83C279B2115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21064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urzaamnieuws.nl/kabinet-gaat-gewoon-door-met-afvang-en-opslag-van-co2/" TargetMode="External" /><Relationship Id="rId2" Type="http://schemas.openxmlformats.org/officeDocument/2006/relationships/image" Target="../media/image21.jp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3.svg" /><Relationship Id="rId4" Type="http://schemas.openxmlformats.org/officeDocument/2006/relationships/image" Target="../media/image22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8.jpeg" /><Relationship Id="rId4" Type="http://schemas.openxmlformats.org/officeDocument/2006/relationships/image" Target="../media/image27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1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4.png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8.png" /><Relationship Id="rId4" Type="http://schemas.openxmlformats.org/officeDocument/2006/relationships/image" Target="../media/image37.jpeg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jpeg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fuelcellsworks.com/news/octa-continues-to-test-hydrogen-fuel-cell-electric-and-plug-in-battery-electric-technologies-in-two-pilot-programs/" TargetMode="External" /><Relationship Id="rId3" Type="http://schemas.openxmlformats.org/officeDocument/2006/relationships/hyperlink" Target="https://ro.wikipedia.org/wiki/Producerea_hidrogenului" TargetMode="External" /><Relationship Id="rId7" Type="http://schemas.openxmlformats.org/officeDocument/2006/relationships/hyperlink" Target="https://arstechnica.com/information-technology/2017/04/amazon-will-replace-some-of-its-electric-forklifts-with-hydrogen-fuel-cell-ones/" TargetMode="External" /><Relationship Id="rId2" Type="http://schemas.openxmlformats.org/officeDocument/2006/relationships/hyperlink" Target="https://www.ifpenergiesnouvelles.fr/enjeux-et-prospective/decryptages/energies-renouvelables/tout-savoir-lhydrogene" TargetMode="External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ro.frwiki.wiki/wiki/Moteur_%C3%A0_hydrog%C3%A8ne" TargetMode="External" /><Relationship Id="rId11" Type="http://schemas.openxmlformats.org/officeDocument/2006/relationships/hyperlink" Target="https://ro.wikipedia.org/wiki/Infrastructura_economiei_hidrogenului" TargetMode="External" /><Relationship Id="rId5" Type="http://schemas.openxmlformats.org/officeDocument/2006/relationships/hyperlink" Target="https://youmatter.world/fr/voiture-hydrogene-ecologique-environnement/" TargetMode="External" /><Relationship Id="rId10" Type="http://schemas.openxmlformats.org/officeDocument/2006/relationships/hyperlink" Target="https://development.asia/explainer/how-light-remote-areas-clean-hydrogen-energy" TargetMode="External" /><Relationship Id="rId4" Type="http://schemas.openxmlformats.org/officeDocument/2006/relationships/hyperlink" Target="https://ro.wikipedia.org/wiki/Electroliza_apei" TargetMode="External" /><Relationship Id="rId9" Type="http://schemas.openxmlformats.org/officeDocument/2006/relationships/hyperlink" Target="https://www.nasa.gov/content/space-applications-of-hydrogen-and-fuel-cells" TargetMode="Externa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jpeg" /><Relationship Id="rId5" Type="http://schemas.openxmlformats.org/officeDocument/2006/relationships/image" Target="../media/image10.jpeg" /><Relationship Id="rId4" Type="http://schemas.openxmlformats.org/officeDocument/2006/relationships/image" Target="../media/image9.jpe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8.jpeg" /><Relationship Id="rId4" Type="http://schemas.openxmlformats.org/officeDocument/2006/relationships/image" Target="../media/image1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4" Type="http://schemas.openxmlformats.org/officeDocument/2006/relationships/hyperlink" Target="https://atelierdesfuturs.org/horschamp/is-hydrogen-the-fuel-of-the-future/" TargetMode="Externa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3CD6-ED42-4F51-B965-89413B3F5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1322" y="999460"/>
            <a:ext cx="7809356" cy="26294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L’ avenir de l’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humanitÉ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une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vision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scientifique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risquée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?</a:t>
            </a:r>
            <a:endParaRPr lang="ro-RO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AC0DA-3297-42A6-852B-A646477BE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3000" y="3997842"/>
            <a:ext cx="9865999" cy="432391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~ Comment les </a:t>
            </a:r>
            <a:r>
              <a:rPr lang="en-US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prouesses</a:t>
            </a:r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scientifiques</a:t>
            </a:r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modÉlisent</a:t>
            </a:r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notre</a:t>
            </a:r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avenir~</a:t>
            </a:r>
            <a:endParaRPr lang="ro-RO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3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que 6">
            <a:extLst>
              <a:ext uri="{FF2B5EF4-FFF2-40B4-BE49-F238E27FC236}">
                <a16:creationId xmlns:a16="http://schemas.microsoft.com/office/drawing/2014/main" id="{DB4D2FBC-174A-624E-FD81-506D5A580F69}"/>
              </a:ext>
            </a:extLst>
          </p:cNvPr>
          <p:cNvSpPr/>
          <p:nvPr/>
        </p:nvSpPr>
        <p:spPr>
          <a:xfrm>
            <a:off x="3116457" y="475612"/>
            <a:ext cx="5959079" cy="942975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EFFETS DE CE MOTEUR SUR L’ENVIRONNEMENT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5D51EC-B5C7-9947-8039-AA06BE069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3553" y="1780873"/>
            <a:ext cx="9207310" cy="4601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F2C45-175E-CC55-0AB8-E1B5D55ED0ED}"/>
              </a:ext>
            </a:extLst>
          </p:cNvPr>
          <p:cNvSpPr txBox="1"/>
          <p:nvPr/>
        </p:nvSpPr>
        <p:spPr>
          <a:xfrm>
            <a:off x="3815219" y="2407581"/>
            <a:ext cx="153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CO₂</a:t>
            </a:r>
            <a:endParaRPr lang="ro-RO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c 14" descr="Warning">
            <a:extLst>
              <a:ext uri="{FF2B5EF4-FFF2-40B4-BE49-F238E27FC236}">
                <a16:creationId xmlns:a16="http://schemas.microsoft.com/office/drawing/2014/main" id="{A26B567F-0A38-52ED-8629-216059EC6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6041" y="2349267"/>
            <a:ext cx="830998" cy="83099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7E2810A-5285-6EC8-3A30-06BB401F6CAB}"/>
              </a:ext>
            </a:extLst>
          </p:cNvPr>
          <p:cNvSpPr/>
          <p:nvPr/>
        </p:nvSpPr>
        <p:spPr>
          <a:xfrm>
            <a:off x="5509757" y="2706122"/>
            <a:ext cx="517451" cy="2339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92682C-8F79-A60C-A456-A68019273A6F}"/>
              </a:ext>
            </a:extLst>
          </p:cNvPr>
          <p:cNvSpPr txBox="1"/>
          <p:nvPr/>
        </p:nvSpPr>
        <p:spPr>
          <a:xfrm>
            <a:off x="6682244" y="2592248"/>
            <a:ext cx="2346251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</a:t>
            </a:r>
            <a:endParaRPr lang="ro-RO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0A1741-D504-6E4D-2DC0-1825A5F86696}"/>
              </a:ext>
            </a:extLst>
          </p:cNvPr>
          <p:cNvSpPr/>
          <p:nvPr/>
        </p:nvSpPr>
        <p:spPr>
          <a:xfrm rot="5400000">
            <a:off x="8085788" y="3263159"/>
            <a:ext cx="517451" cy="2339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83456-2415-1B39-3295-DAFF1E617794}"/>
              </a:ext>
            </a:extLst>
          </p:cNvPr>
          <p:cNvSpPr txBox="1"/>
          <p:nvPr/>
        </p:nvSpPr>
        <p:spPr>
          <a:xfrm>
            <a:off x="6572420" y="3834856"/>
            <a:ext cx="3310270" cy="20313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RECHAUFFEMENT CLIMATIQUE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AUGMENTATION DU GAZ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À EFFET DE SERRE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 PERTURBATION DE TOUT ÉCOSYSTÈME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(…)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77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540C3D-AB01-6329-A30E-95EF704DB71C}"/>
              </a:ext>
            </a:extLst>
          </p:cNvPr>
          <p:cNvSpPr txBox="1"/>
          <p:nvPr/>
        </p:nvSpPr>
        <p:spPr>
          <a:xfrm>
            <a:off x="545806" y="666368"/>
            <a:ext cx="1816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l’hydrogène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(MOTEUR)</a:t>
            </a:r>
            <a:endParaRPr lang="ro-RO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0BC0B4-20AB-0DB2-381B-5B758256540D}"/>
              </a:ext>
            </a:extLst>
          </p:cNvPr>
          <p:cNvCxnSpPr/>
          <p:nvPr/>
        </p:nvCxnSpPr>
        <p:spPr>
          <a:xfrm>
            <a:off x="2567542" y="1066746"/>
            <a:ext cx="7215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DCA071-6BE5-6056-99CD-A74EFE2F20B8}"/>
              </a:ext>
            </a:extLst>
          </p:cNvPr>
          <p:cNvSpPr txBox="1"/>
          <p:nvPr/>
        </p:nvSpPr>
        <p:spPr>
          <a:xfrm>
            <a:off x="3303984" y="470766"/>
            <a:ext cx="2792016" cy="122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moins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pollutant que les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autres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types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moteurs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car il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n’émet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que de 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vapeur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d’eau</a:t>
            </a:r>
            <a:endParaRPr lang="ro-RO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5FF8E8-8384-DEA4-E39D-FF8F79EDB690}"/>
              </a:ext>
            </a:extLst>
          </p:cNvPr>
          <p:cNvCxnSpPr/>
          <p:nvPr/>
        </p:nvCxnSpPr>
        <p:spPr>
          <a:xfrm>
            <a:off x="6331412" y="1050683"/>
            <a:ext cx="7215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B554C3-60BD-9386-6D90-59F03F7C1B03}"/>
              </a:ext>
            </a:extLst>
          </p:cNvPr>
          <p:cNvSpPr txBox="1"/>
          <p:nvPr/>
        </p:nvSpPr>
        <p:spPr>
          <a:xfrm>
            <a:off x="7094378" y="589018"/>
            <a:ext cx="253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émettent moins de CO₂-</a:t>
            </a:r>
            <a:r>
              <a:rPr lang="fr-FR" sz="1800" dirty="0">
                <a:effectLst/>
                <a:highlight>
                  <a:srgbClr val="FF0000"/>
                </a:highlight>
                <a:latin typeface="Times New Roman" panose="02020603050405020304" pitchFamily="18" charset="0"/>
                <a:ea typeface="Malgun Gothic" panose="020B0503020000020004" pitchFamily="34" charset="-127"/>
              </a:rPr>
              <a:t>La production par électrolyse de l’eau</a:t>
            </a:r>
            <a:endParaRPr lang="ro-RO" dirty="0">
              <a:highlight>
                <a:srgbClr val="FF0000"/>
              </a:highlight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3FA2A97-62D7-C7A1-927A-95EC1BC616E5}"/>
              </a:ext>
            </a:extLst>
          </p:cNvPr>
          <p:cNvSpPr/>
          <p:nvPr/>
        </p:nvSpPr>
        <p:spPr>
          <a:xfrm>
            <a:off x="8562753" y="1772093"/>
            <a:ext cx="354419" cy="44656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CD400-E340-576C-60BA-47958E7B5884}"/>
              </a:ext>
            </a:extLst>
          </p:cNvPr>
          <p:cNvSpPr/>
          <p:nvPr/>
        </p:nvSpPr>
        <p:spPr>
          <a:xfrm>
            <a:off x="7474922" y="2478405"/>
            <a:ext cx="2530079" cy="940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 production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raison de son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rendement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du son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coût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ED54D49-89DE-A3D0-EB55-B042C6170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285484"/>
              </p:ext>
            </p:extLst>
          </p:nvPr>
        </p:nvGraphicFramePr>
        <p:xfrm>
          <a:off x="685074" y="2105249"/>
          <a:ext cx="6226089" cy="4169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674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923C8-37B7-4EDD-BF28-D432A7401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18" y="968975"/>
            <a:ext cx="9219443" cy="4920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55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que 1">
            <a:extLst>
              <a:ext uri="{FF2B5EF4-FFF2-40B4-BE49-F238E27FC236}">
                <a16:creationId xmlns:a16="http://schemas.microsoft.com/office/drawing/2014/main" id="{5D6D9D8B-94D4-4421-84F2-950760DE2D9A}"/>
              </a:ext>
            </a:extLst>
          </p:cNvPr>
          <p:cNvSpPr/>
          <p:nvPr/>
        </p:nvSpPr>
        <p:spPr>
          <a:xfrm>
            <a:off x="3563540" y="273397"/>
            <a:ext cx="5064919" cy="707231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L’INFRASTRUCTURE NÉCESSAIRE POUR LES VOITURES À HYDROGÈNE </a:t>
            </a:r>
            <a:endParaRPr lang="ro-RO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608B0-6777-04B2-A5A1-46E4DC0D4813}"/>
              </a:ext>
            </a:extLst>
          </p:cNvPr>
          <p:cNvSpPr txBox="1"/>
          <p:nvPr/>
        </p:nvSpPr>
        <p:spPr>
          <a:xfrm>
            <a:off x="4756138" y="3146287"/>
            <a:ext cx="2463848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Infrastructure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F5DB37-FC64-1CBC-26B2-9DB17A2F6F0C}"/>
              </a:ext>
            </a:extLst>
          </p:cNvPr>
          <p:cNvCxnSpPr>
            <a:cxnSpLocks/>
          </p:cNvCxnSpPr>
          <p:nvPr/>
        </p:nvCxnSpPr>
        <p:spPr>
          <a:xfrm flipH="1" flipV="1">
            <a:off x="3320179" y="2976005"/>
            <a:ext cx="1303640" cy="4529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C2F960-CC63-C33A-F4B6-A9903A415473}"/>
              </a:ext>
            </a:extLst>
          </p:cNvPr>
          <p:cNvCxnSpPr>
            <a:cxnSpLocks/>
          </p:cNvCxnSpPr>
          <p:nvPr/>
        </p:nvCxnSpPr>
        <p:spPr>
          <a:xfrm flipH="1">
            <a:off x="3380763" y="3506716"/>
            <a:ext cx="1278097" cy="754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5B765C-09C6-4984-CA27-304994A4E96C}"/>
              </a:ext>
            </a:extLst>
          </p:cNvPr>
          <p:cNvCxnSpPr>
            <a:cxnSpLocks/>
          </p:cNvCxnSpPr>
          <p:nvPr/>
        </p:nvCxnSpPr>
        <p:spPr>
          <a:xfrm>
            <a:off x="7317264" y="3506716"/>
            <a:ext cx="1413682" cy="754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4D53F6-72BC-7D45-C491-D0EAB27183CA}"/>
              </a:ext>
            </a:extLst>
          </p:cNvPr>
          <p:cNvCxnSpPr>
            <a:cxnSpLocks/>
          </p:cNvCxnSpPr>
          <p:nvPr/>
        </p:nvCxnSpPr>
        <p:spPr>
          <a:xfrm flipV="1">
            <a:off x="7317264" y="2963018"/>
            <a:ext cx="1596460" cy="456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F19E821E-F60B-A5C4-9AD8-B8211334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9" y="4348997"/>
            <a:ext cx="3999475" cy="1982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61BB8B-6CD1-7BFF-8346-2216F88DFC39}"/>
              </a:ext>
            </a:extLst>
          </p:cNvPr>
          <p:cNvSpPr txBox="1"/>
          <p:nvPr/>
        </p:nvSpPr>
        <p:spPr>
          <a:xfrm>
            <a:off x="2833103" y="4348997"/>
            <a:ext cx="109532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Stockage</a:t>
            </a:r>
          </a:p>
        </p:txBody>
      </p:sp>
      <p:pic>
        <p:nvPicPr>
          <p:cNvPr id="2050" name="Picture 2" descr="L'hydrogène peut-il être transporté par voie ferrée ? – pv magazine France">
            <a:extLst>
              <a:ext uri="{FF2B5EF4-FFF2-40B4-BE49-F238E27FC236}">
                <a16:creationId xmlns:a16="http://schemas.microsoft.com/office/drawing/2014/main" id="{793923D7-EBBE-8B91-03A7-9EAC1AC8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66" y="4348996"/>
            <a:ext cx="3999475" cy="19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556BE-388C-D1C8-B4C5-CB08D130D570}"/>
              </a:ext>
            </a:extLst>
          </p:cNvPr>
          <p:cNvSpPr txBox="1"/>
          <p:nvPr/>
        </p:nvSpPr>
        <p:spPr>
          <a:xfrm>
            <a:off x="8263577" y="4348997"/>
            <a:ext cx="109532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Transport</a:t>
            </a:r>
          </a:p>
        </p:txBody>
      </p:sp>
      <p:pic>
        <p:nvPicPr>
          <p:cNvPr id="2052" name="Picture 4" descr="Produire de l'hydrogène décarboné : enjeu industriel ou">
            <a:extLst>
              <a:ext uri="{FF2B5EF4-FFF2-40B4-BE49-F238E27FC236}">
                <a16:creationId xmlns:a16="http://schemas.microsoft.com/office/drawing/2014/main" id="{C4E0291C-10CA-B98A-0AA2-C3ACD1B4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8" y="1079651"/>
            <a:ext cx="3999475" cy="179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C54411-BFAC-293F-BDBB-9CC24CDA85F1}"/>
              </a:ext>
            </a:extLst>
          </p:cNvPr>
          <p:cNvSpPr txBox="1"/>
          <p:nvPr/>
        </p:nvSpPr>
        <p:spPr>
          <a:xfrm>
            <a:off x="2711936" y="2506297"/>
            <a:ext cx="121648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2054" name="Picture 6" descr="Tout savoir sur l'hydrogène, ses bons et ses moins bons usages">
            <a:extLst>
              <a:ext uri="{FF2B5EF4-FFF2-40B4-BE49-F238E27FC236}">
                <a16:creationId xmlns:a16="http://schemas.microsoft.com/office/drawing/2014/main" id="{0FD1C9AD-A0D9-C1CD-7740-E36BB4A8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66" y="1078298"/>
            <a:ext cx="3999475" cy="179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9EF285-4EC8-E420-E6AD-4B62D126B85D}"/>
              </a:ext>
            </a:extLst>
          </p:cNvPr>
          <p:cNvSpPr txBox="1"/>
          <p:nvPr/>
        </p:nvSpPr>
        <p:spPr>
          <a:xfrm>
            <a:off x="8263577" y="2506297"/>
            <a:ext cx="130029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69357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1CB49A-886A-18F5-1062-812297CA4BC8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8D3E17-01C2-7081-FFE4-82A7786449E2}"/>
              </a:ext>
            </a:extLst>
          </p:cNvPr>
          <p:cNvSpPr/>
          <p:nvPr/>
        </p:nvSpPr>
        <p:spPr>
          <a:xfrm>
            <a:off x="1258349" y="327171"/>
            <a:ext cx="3624044" cy="6962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E3423-CE2F-3CAD-811E-D3A45AAA1407}"/>
              </a:ext>
            </a:extLst>
          </p:cNvPr>
          <p:cNvSpPr txBox="1"/>
          <p:nvPr/>
        </p:nvSpPr>
        <p:spPr>
          <a:xfrm>
            <a:off x="1333850" y="507343"/>
            <a:ext cx="5041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L’INFRASTRUCTURE</a:t>
            </a:r>
            <a:r>
              <a:rPr lang="en-US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L’ESSENCE</a:t>
            </a:r>
          </a:p>
          <a:p>
            <a:endParaRPr lang="en-US" sz="16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64425-7080-CF2E-9C91-50CBAFFF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23" y="316260"/>
            <a:ext cx="3639627" cy="707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B881BD-00A0-5E55-374E-E0BEE536B6CF}"/>
              </a:ext>
            </a:extLst>
          </p:cNvPr>
          <p:cNvSpPr txBox="1"/>
          <p:nvPr/>
        </p:nvSpPr>
        <p:spPr>
          <a:xfrm>
            <a:off x="7218523" y="515969"/>
            <a:ext cx="443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L’INFRASTRUCTURE DE L’HYDROGÈNE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4F619-6E7B-0DC4-E3EA-A2D2BCA5C107}"/>
              </a:ext>
            </a:extLst>
          </p:cNvPr>
          <p:cNvSpPr txBox="1"/>
          <p:nvPr/>
        </p:nvSpPr>
        <p:spPr>
          <a:xfrm>
            <a:off x="721453" y="1359017"/>
            <a:ext cx="517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bien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developpée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Omnipresente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fait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quotidienne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150 000 stations essence qui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pourraient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être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modifiées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(que aux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0893D-73A0-966F-239D-85758556025B}"/>
              </a:ext>
            </a:extLst>
          </p:cNvPr>
          <p:cNvSpPr txBox="1"/>
          <p:nvPr/>
        </p:nvSpPr>
        <p:spPr>
          <a:xfrm>
            <a:off x="6618914" y="1427678"/>
            <a:ext cx="5037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developpée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~300 stations dans tout le monde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possédons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déjà 90%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l’infrastructure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nécéssaire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16A609-D19B-954B-F1F3-6C77CAB7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8" y="2836345"/>
            <a:ext cx="4465206" cy="29738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10179C-FADB-9301-3239-068068FE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803" y="2836345"/>
            <a:ext cx="4689606" cy="29738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4792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9F5A5-4571-081A-9B08-4ED80865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9" y="572078"/>
            <a:ext cx="3833576" cy="255571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B4143-E16A-D334-0080-70E67ABC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79" y="3730203"/>
            <a:ext cx="3833576" cy="215638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B826C5-F6D3-23E5-761D-38270F6B4F30}"/>
              </a:ext>
            </a:extLst>
          </p:cNvPr>
          <p:cNvSpPr/>
          <p:nvPr/>
        </p:nvSpPr>
        <p:spPr>
          <a:xfrm>
            <a:off x="4966283" y="971411"/>
            <a:ext cx="2365695" cy="172145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03C1C-6F63-CE92-EDC5-B2CEFD19E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283" y="3939639"/>
            <a:ext cx="2377646" cy="1737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7F3988-352B-E721-39F5-463E7131FDF6}"/>
              </a:ext>
            </a:extLst>
          </p:cNvPr>
          <p:cNvSpPr txBox="1"/>
          <p:nvPr/>
        </p:nvSpPr>
        <p:spPr>
          <a:xfrm>
            <a:off x="5209563" y="1447417"/>
            <a:ext cx="1879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 à base </a:t>
            </a:r>
            <a:r>
              <a:rPr lang="en-US" sz="2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d’hydrogène</a:t>
            </a:r>
            <a:endParaRPr lang="en-US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BC6ED-9E19-6EAB-D7ED-EB5E7B6952C1}"/>
              </a:ext>
            </a:extLst>
          </p:cNvPr>
          <p:cNvSpPr txBox="1"/>
          <p:nvPr/>
        </p:nvSpPr>
        <p:spPr>
          <a:xfrm>
            <a:off x="4874003" y="4346729"/>
            <a:ext cx="255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Toyota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Mirai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 plus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comercialisée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voiture à base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d’hydrog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F4ACFFBE-3DAE-EFC7-5C2F-CAFB63316C45}"/>
              </a:ext>
            </a:extLst>
          </p:cNvPr>
          <p:cNvSpPr txBox="1"/>
          <p:nvPr/>
        </p:nvSpPr>
        <p:spPr>
          <a:xfrm>
            <a:off x="7879009" y="3823509"/>
            <a:ext cx="1986444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18 000 unités vendues jusqu’en décembre 2021 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5D37200C-32B9-548C-6CFE-4F88981E06FC}"/>
              </a:ext>
            </a:extLst>
          </p:cNvPr>
          <p:cNvSpPr txBox="1"/>
          <p:nvPr/>
        </p:nvSpPr>
        <p:spPr>
          <a:xfrm>
            <a:off x="7879009" y="4808394"/>
            <a:ext cx="1986444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Autonomie record de 1360 kilomètre avec </a:t>
            </a:r>
            <a:r>
              <a:rPr lang="fr-FR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réservoir plein(5.6 kg)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80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F71236AB-442F-D85D-3A81-86FB9DEA1D0D}"/>
              </a:ext>
            </a:extLst>
          </p:cNvPr>
          <p:cNvSpPr/>
          <p:nvPr/>
        </p:nvSpPr>
        <p:spPr>
          <a:xfrm>
            <a:off x="1628775" y="1543050"/>
            <a:ext cx="9220199" cy="2528887"/>
          </a:xfrm>
          <a:prstGeom prst="borderCallout2">
            <a:avLst>
              <a:gd name="adj1" fmla="val 49927"/>
              <a:gd name="adj2" fmla="val -280"/>
              <a:gd name="adj3" fmla="val 50515"/>
              <a:gd name="adj4" fmla="val -9702"/>
              <a:gd name="adj5" fmla="val 96618"/>
              <a:gd name="adj6" fmla="val -171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5. </a:t>
            </a:r>
            <a:r>
              <a:rPr lang="en-US" sz="3200" b="1" u="sng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LES AVANTAGES ET LES DÉSAVANTAGES</a:t>
            </a:r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ro-RO" sz="32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82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que 1">
            <a:extLst>
              <a:ext uri="{FF2B5EF4-FFF2-40B4-BE49-F238E27FC236}">
                <a16:creationId xmlns:a16="http://schemas.microsoft.com/office/drawing/2014/main" id="{A3F1FD16-B98D-6EC9-2A0A-95B36C24BA67}"/>
              </a:ext>
            </a:extLst>
          </p:cNvPr>
          <p:cNvSpPr/>
          <p:nvPr/>
        </p:nvSpPr>
        <p:spPr>
          <a:xfrm>
            <a:off x="1477477" y="555070"/>
            <a:ext cx="3312637" cy="811997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endParaRPr lang="ro-RO" sz="4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laque 1">
            <a:extLst>
              <a:ext uri="{FF2B5EF4-FFF2-40B4-BE49-F238E27FC236}">
                <a16:creationId xmlns:a16="http://schemas.microsoft.com/office/drawing/2014/main" id="{CA886AEA-B4A9-B924-D458-B41F05704B27}"/>
              </a:ext>
            </a:extLst>
          </p:cNvPr>
          <p:cNvSpPr/>
          <p:nvPr/>
        </p:nvSpPr>
        <p:spPr>
          <a:xfrm>
            <a:off x="7401886" y="555070"/>
            <a:ext cx="3312637" cy="811997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CONTRE</a:t>
            </a:r>
            <a:endParaRPr lang="ro-RO" sz="4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1">
            <a:extLst>
              <a:ext uri="{FF2B5EF4-FFF2-40B4-BE49-F238E27FC236}">
                <a16:creationId xmlns:a16="http://schemas.microsoft.com/office/drawing/2014/main" id="{01487E70-686F-C9CD-8EF2-D6BC53A3FADB}"/>
              </a:ext>
            </a:extLst>
          </p:cNvPr>
          <p:cNvSpPr/>
          <p:nvPr/>
        </p:nvSpPr>
        <p:spPr>
          <a:xfrm>
            <a:off x="5995550" y="419449"/>
            <a:ext cx="200899" cy="6316911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 sz="4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94EA80BA-9A19-DF6D-110D-5CB8ECADCBF7}"/>
              </a:ext>
            </a:extLst>
          </p:cNvPr>
          <p:cNvSpPr txBox="1"/>
          <p:nvPr/>
        </p:nvSpPr>
        <p:spPr>
          <a:xfrm>
            <a:off x="660949" y="2172749"/>
            <a:ext cx="1788636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moteur à pile de hydrogène ne produit pas de CO2 comme le moteur a combustion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D72A3A17-2BDA-C447-F416-D018EA5D8DF3}"/>
              </a:ext>
            </a:extLst>
          </p:cNvPr>
          <p:cNvSpPr txBox="1"/>
          <p:nvPr/>
        </p:nvSpPr>
        <p:spPr>
          <a:xfrm>
            <a:off x="4116875" y="4437776"/>
            <a:ext cx="1579250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 voiture à pile d’hydrogène n’utilise pas des grandes batteries comme les voitures électriques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CFCC18A-6A34-D1AE-02DD-CD8893E008FA}"/>
              </a:ext>
            </a:extLst>
          </p:cNvPr>
          <p:cNvSpPr txBox="1"/>
          <p:nvPr/>
        </p:nvSpPr>
        <p:spPr>
          <a:xfrm>
            <a:off x="7063008" y="2172748"/>
            <a:ext cx="1377576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L’infrastructure nécessaire est sous-développé à ce moment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30803D3A-8CEC-34A6-27FB-27EB234E1F4B}"/>
              </a:ext>
            </a:extLst>
          </p:cNvPr>
          <p:cNvSpPr txBox="1"/>
          <p:nvPr/>
        </p:nvSpPr>
        <p:spPr>
          <a:xfrm>
            <a:off x="9820205" y="4798503"/>
            <a:ext cx="1788636" cy="11695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 ce moment la plupart d’hydrogène est obtenu dans des méthodes mal pour l’environnement 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r exhaust fumes could be used to clean up the recovery of metals |  Research | Chemistry World">
            <a:extLst>
              <a:ext uri="{FF2B5EF4-FFF2-40B4-BE49-F238E27FC236}">
                <a16:creationId xmlns:a16="http://schemas.microsoft.com/office/drawing/2014/main" id="{9458A22F-402D-E6AE-87B6-923CE8C0F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344" y="2024775"/>
            <a:ext cx="2817129" cy="158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's batteries have reached their limit – here's how they could go  further">
            <a:extLst>
              <a:ext uri="{FF2B5EF4-FFF2-40B4-BE49-F238E27FC236}">
                <a16:creationId xmlns:a16="http://schemas.microsoft.com/office/drawing/2014/main" id="{9BF84519-650B-436D-985F-D0632859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8" y="4267119"/>
            <a:ext cx="2817129" cy="187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1991B6-551C-A9C4-A90B-999F1D99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34" y="1622469"/>
            <a:ext cx="1599633" cy="273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3851D761-3668-68C1-BFCA-59EDEBFED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74" y="4229584"/>
            <a:ext cx="2103010" cy="194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BCE82DB6-44A7-E0F5-DB6B-4E399750092F}"/>
              </a:ext>
            </a:extLst>
          </p:cNvPr>
          <p:cNvSpPr/>
          <p:nvPr/>
        </p:nvSpPr>
        <p:spPr>
          <a:xfrm>
            <a:off x="1579914" y="530928"/>
            <a:ext cx="9220199" cy="2528887"/>
          </a:xfrm>
          <a:prstGeom prst="borderCallout2">
            <a:avLst>
              <a:gd name="adj1" fmla="val 49927"/>
              <a:gd name="adj2" fmla="val -280"/>
              <a:gd name="adj3" fmla="val 50515"/>
              <a:gd name="adj4" fmla="val -9702"/>
              <a:gd name="adj5" fmla="val 96618"/>
              <a:gd name="adj6" fmla="val -171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6. </a:t>
            </a:r>
            <a:r>
              <a:rPr lang="en-US" sz="3200" b="1" u="sng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CONCLUSION</a:t>
            </a:r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ro-RO" sz="32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ZoneTexte 1">
            <a:extLst>
              <a:ext uri="{FF2B5EF4-FFF2-40B4-BE49-F238E27FC236}">
                <a16:creationId xmlns:a16="http://schemas.microsoft.com/office/drawing/2014/main" id="{1BB715EB-C301-2562-230C-7A3E0286A0B2}"/>
              </a:ext>
            </a:extLst>
          </p:cNvPr>
          <p:cNvSpPr txBox="1"/>
          <p:nvPr/>
        </p:nvSpPr>
        <p:spPr>
          <a:xfrm>
            <a:off x="1171283" y="3727401"/>
            <a:ext cx="10037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Les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véhicules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à base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d’hydrogène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ont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le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potentiel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de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réduire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d’une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manière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signifiante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la pollution,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mais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pas à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ce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moment.</a:t>
            </a:r>
            <a:endParaRPr lang="fr-FR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52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CEB1B9-538E-1567-1C74-180E3F83E0DC}"/>
              </a:ext>
            </a:extLst>
          </p:cNvPr>
          <p:cNvSpPr/>
          <p:nvPr/>
        </p:nvSpPr>
        <p:spPr>
          <a:xfrm>
            <a:off x="3533553" y="1268819"/>
            <a:ext cx="5124893" cy="9214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MERCI BEAUCOUP!</a:t>
            </a:r>
            <a:endParaRPr lang="ro-RO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C637E-8E59-D9D5-1B37-D6CB66BE9D35}"/>
              </a:ext>
            </a:extLst>
          </p:cNvPr>
          <p:cNvSpPr txBox="1"/>
          <p:nvPr/>
        </p:nvSpPr>
        <p:spPr>
          <a:xfrm>
            <a:off x="714375" y="4557713"/>
            <a:ext cx="3421856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PROFESSEURS COORDONNATEURS</a:t>
            </a:r>
            <a:endParaRPr 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8597F-9C62-5E37-8B49-DFD964BBA80F}"/>
              </a:ext>
            </a:extLst>
          </p:cNvPr>
          <p:cNvSpPr txBox="1"/>
          <p:nvPr/>
        </p:nvSpPr>
        <p:spPr>
          <a:xfrm>
            <a:off x="1278731" y="5105640"/>
            <a:ext cx="229314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TAFLAN LUCIA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PATRICHI ILEANA ANA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VLAD RAISA ELENA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VISAN MARIANA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113EA-A5E4-20AF-2F1F-D55B97EEC747}"/>
              </a:ext>
            </a:extLst>
          </p:cNvPr>
          <p:cNvSpPr txBox="1"/>
          <p:nvPr/>
        </p:nvSpPr>
        <p:spPr>
          <a:xfrm>
            <a:off x="7405189" y="4823749"/>
            <a:ext cx="4072436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D’ENSEIGNEMENT INTERDISCIPLINAIRE </a:t>
            </a:r>
          </a:p>
          <a:p>
            <a:pPr algn="ctr"/>
            <a:r>
              <a:rPr lang="en-US" dirty="0"/>
              <a:t>2021-2022</a:t>
            </a:r>
          </a:p>
          <a:p>
            <a:pPr algn="ctr"/>
            <a:r>
              <a:rPr lang="en-US" dirty="0"/>
              <a:t>ÉPREUVE ANTICIPÉE</a:t>
            </a:r>
          </a:p>
          <a:p>
            <a:pPr algn="ctr"/>
            <a:r>
              <a:rPr lang="en-US" dirty="0"/>
              <a:t>CLASSE BILINGUE SCIENTIFIQUE XI ÈME 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9039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9810-407A-4D60-9BF8-762C644E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84" y="652462"/>
            <a:ext cx="10537031" cy="1456267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Le combustible de l’ avenir</a:t>
            </a:r>
            <a:endParaRPr lang="ro-RO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B2942-62E5-40C8-B234-49B1F25884BA}"/>
              </a:ext>
            </a:extLst>
          </p:cNvPr>
          <p:cNvSpPr txBox="1"/>
          <p:nvPr/>
        </p:nvSpPr>
        <p:spPr>
          <a:xfrm>
            <a:off x="1264442" y="2778919"/>
            <a:ext cx="9663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LES MOTEURS À HYDROGÈNE, SONT-ILS LA SOLUTION POUR RÉDUIRE LA POLLUTION?</a:t>
            </a:r>
            <a:endParaRPr lang="ro-RO" sz="24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Endesa vrea să dezvolte 23 de proiecte de hidrogen verde în... | PROFIT.ro">
            <a:extLst>
              <a:ext uri="{FF2B5EF4-FFF2-40B4-BE49-F238E27FC236}">
                <a16:creationId xmlns:a16="http://schemas.microsoft.com/office/drawing/2014/main" id="{9484D38F-E6E4-4208-8E85-3087D7853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9" b="12746"/>
          <a:stretch/>
        </p:blipFill>
        <p:spPr bwMode="auto">
          <a:xfrm>
            <a:off x="738186" y="3900488"/>
            <a:ext cx="5243513" cy="2305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A02F7-050C-40A9-A63F-978CF5AA6903}"/>
              </a:ext>
            </a:extLst>
          </p:cNvPr>
          <p:cNvSpPr txBox="1"/>
          <p:nvPr/>
        </p:nvSpPr>
        <p:spPr>
          <a:xfrm>
            <a:off x="7743825" y="4007644"/>
            <a:ext cx="3421856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NOTRE ÉQUIPE</a:t>
            </a:r>
            <a:endParaRPr lang="ro-R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B30C6-3BB5-4786-8557-5A5538CEA26C}"/>
              </a:ext>
            </a:extLst>
          </p:cNvPr>
          <p:cNvSpPr txBox="1"/>
          <p:nvPr/>
        </p:nvSpPr>
        <p:spPr>
          <a:xfrm>
            <a:off x="7743825" y="4908666"/>
            <a:ext cx="342185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BOLBOASA EDEN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COMANESCU MIHAI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GATI BOGDAN IULIAN- DUMITRU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NAN OVIDIU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8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1B3449-B4BE-4D29-9FBE-FE60856F5356}"/>
              </a:ext>
            </a:extLst>
          </p:cNvPr>
          <p:cNvSpPr txBox="1"/>
          <p:nvPr/>
        </p:nvSpPr>
        <p:spPr>
          <a:xfrm>
            <a:off x="898327" y="780856"/>
            <a:ext cx="5888367" cy="6168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3200" b="1" u="sng" dirty="0" err="1">
                <a:effectLst/>
                <a:latin typeface="Arial Rounded MT Bold" panose="020F07040305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Bibliographie</a:t>
            </a:r>
            <a:endParaRPr lang="ro-RO" sz="3200" u="sng" dirty="0">
              <a:effectLst/>
              <a:latin typeface="Arial Rounded MT Bold" panose="020F07040305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8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ro-RO" sz="16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200" u="sng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https://www.ifpenergiesnouvelles.fr/enjeux-et-prospective/decryptages/energies-renouvelables/tout-savoir-lhydrogene</a:t>
            </a:r>
            <a:endParaRPr lang="ro-RO" sz="1200" dirty="0">
              <a:effectLst/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200" u="sng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https://ro.wikipedia.org/wiki/Producerea_hidrogenului</a:t>
            </a:r>
            <a:endParaRPr lang="ro-RO" sz="1200" dirty="0">
              <a:effectLst/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200" u="sng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https://ro.wikipedia.org/wiki/Electroliza_apei</a:t>
            </a:r>
            <a:endParaRPr lang="ro-RO" sz="1200" dirty="0">
              <a:effectLst/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200" u="sng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https://youmatter.world/fr/voiture-hydrogene-ecologique-environnement/</a:t>
            </a:r>
            <a:endParaRPr lang="ro-RO" sz="1200" dirty="0">
              <a:effectLst/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200" u="sng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https://ro.frwiki.wiki/wiki/Moteur_%C3%A0_hydrog%C3%A8ne</a:t>
            </a:r>
            <a:endParaRPr lang="en-GB" sz="1200" u="sng" dirty="0">
              <a:effectLst/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2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https://arstechnica.com/information-technology/2017/04/amazon-will-replace-some-of-its-electric-forklifts-with-hydrogen-fuel-cell-ones/</a:t>
            </a:r>
            <a:endParaRPr lang="en-GB" sz="1200" dirty="0">
              <a:effectLst/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https://fuelcellsworks.com/news/octa-continues-to-test-hydrogen-fuel-cell-electric-and-plug-in-battery-electric-technologies-in-two-pilot-programs/</a:t>
            </a:r>
            <a:endParaRPr lang="en-GB" sz="1200" dirty="0">
              <a:effectLst/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https://www.nasa.gov/content/space-applications-of-hydrogen-and-fuel-cells</a:t>
            </a:r>
            <a:endParaRPr lang="en-GB" sz="1200" dirty="0">
              <a:effectLst/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https://development.asia/explainer/how-light-remote-areas-clean-hydrogen-energy</a:t>
            </a:r>
            <a:endParaRPr lang="en-GB" sz="12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https://ro.wikipedia.org/wiki/Infrastructura_economiei_hidrogenului</a:t>
            </a:r>
            <a:endParaRPr lang="en-GB" sz="12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0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000" dirty="0">
              <a:effectLst/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6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o-RO" sz="16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78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ADDE46-016C-4CE4-93B4-2450C52008C8}"/>
              </a:ext>
            </a:extLst>
          </p:cNvPr>
          <p:cNvSpPr txBox="1"/>
          <p:nvPr/>
        </p:nvSpPr>
        <p:spPr>
          <a:xfrm>
            <a:off x="-422968" y="3668792"/>
            <a:ext cx="5193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CONTENU</a:t>
            </a:r>
            <a:endParaRPr lang="ro-RO" sz="4400" dirty="0">
              <a:latin typeface="Arial Black" panose="020B0A04020102020204" pitchFamily="34" charset="0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6DF006D4-55E4-4808-BF26-E556966B1CA1}"/>
              </a:ext>
            </a:extLst>
          </p:cNvPr>
          <p:cNvSpPr/>
          <p:nvPr/>
        </p:nvSpPr>
        <p:spPr>
          <a:xfrm>
            <a:off x="3982115" y="1615874"/>
            <a:ext cx="2883305" cy="2417221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L’HISTOIRE DU MOTEUR À HYDROGÈNE </a:t>
            </a:r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20F2F50-5A28-EEA5-EFCE-3D134F5422CC}"/>
              </a:ext>
            </a:extLst>
          </p:cNvPr>
          <p:cNvSpPr/>
          <p:nvPr/>
        </p:nvSpPr>
        <p:spPr>
          <a:xfrm>
            <a:off x="6486040" y="245513"/>
            <a:ext cx="2883305" cy="2417221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LE FONCTIONNEMENT ET LES AUTRES UTILISATIONS </a:t>
            </a:r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9492D9EC-5FB1-F9D2-BACD-2042C4B17F0F}"/>
              </a:ext>
            </a:extLst>
          </p:cNvPr>
          <p:cNvSpPr/>
          <p:nvPr/>
        </p:nvSpPr>
        <p:spPr>
          <a:xfrm>
            <a:off x="6447345" y="2944139"/>
            <a:ext cx="2883305" cy="2417221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L’OBTENTION DE L’ HYDROGÈNE ET LES EFFETS</a:t>
            </a:r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9A81D9B6-D14F-8D00-52B2-C6E0BAEB4766}"/>
              </a:ext>
            </a:extLst>
          </p:cNvPr>
          <p:cNvSpPr/>
          <p:nvPr/>
        </p:nvSpPr>
        <p:spPr>
          <a:xfrm>
            <a:off x="8912575" y="1548494"/>
            <a:ext cx="2926999" cy="2505019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4. L’INFRASTRUCTURE NÉCESSAIRE   </a:t>
            </a:r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5B533A6-4BCE-A363-E092-3D4B11396906}"/>
              </a:ext>
            </a:extLst>
          </p:cNvPr>
          <p:cNvSpPr/>
          <p:nvPr/>
        </p:nvSpPr>
        <p:spPr>
          <a:xfrm>
            <a:off x="8912575" y="4268009"/>
            <a:ext cx="2883305" cy="2417221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LES AVANTAGES ET LES DÉSAVANTAGES</a:t>
            </a:r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6A259914-51AD-BDBF-B789-0ED3532680CD}"/>
              </a:ext>
            </a:extLst>
          </p:cNvPr>
          <p:cNvSpPr/>
          <p:nvPr/>
        </p:nvSpPr>
        <p:spPr>
          <a:xfrm>
            <a:off x="3971010" y="4203281"/>
            <a:ext cx="2883305" cy="2417221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CONCLUSION</a:t>
            </a:r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3AD6B10C-19C2-4CC1-E4BE-8BDB1B9F59FD}"/>
              </a:ext>
            </a:extLst>
          </p:cNvPr>
          <p:cNvSpPr/>
          <p:nvPr/>
        </p:nvSpPr>
        <p:spPr>
          <a:xfrm>
            <a:off x="1473191" y="138264"/>
            <a:ext cx="2883305" cy="2417221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544C764-51E9-9E42-8B3B-7605F200E764}"/>
              </a:ext>
            </a:extLst>
          </p:cNvPr>
          <p:cNvSpPr/>
          <p:nvPr/>
        </p:nvSpPr>
        <p:spPr>
          <a:xfrm>
            <a:off x="8835184" y="0"/>
            <a:ext cx="3081780" cy="1346875"/>
          </a:xfrm>
          <a:custGeom>
            <a:avLst/>
            <a:gdLst>
              <a:gd name="connsiteX0" fmla="*/ 0 w 2883305"/>
              <a:gd name="connsiteY0" fmla="*/ 1208611 h 2417221"/>
              <a:gd name="connsiteX1" fmla="*/ 604305 w 2883305"/>
              <a:gd name="connsiteY1" fmla="*/ 1 h 2417221"/>
              <a:gd name="connsiteX2" fmla="*/ 2279000 w 2883305"/>
              <a:gd name="connsiteY2" fmla="*/ 1 h 2417221"/>
              <a:gd name="connsiteX3" fmla="*/ 2883305 w 2883305"/>
              <a:gd name="connsiteY3" fmla="*/ 1208611 h 2417221"/>
              <a:gd name="connsiteX4" fmla="*/ 2279000 w 2883305"/>
              <a:gd name="connsiteY4" fmla="*/ 2417220 h 2417221"/>
              <a:gd name="connsiteX5" fmla="*/ 604305 w 2883305"/>
              <a:gd name="connsiteY5" fmla="*/ 2417220 h 2417221"/>
              <a:gd name="connsiteX6" fmla="*/ 0 w 2883305"/>
              <a:gd name="connsiteY6" fmla="*/ 1208611 h 2417221"/>
              <a:gd name="connsiteX0" fmla="*/ 0 w 2883305"/>
              <a:gd name="connsiteY0" fmla="*/ 1208610 h 2417219"/>
              <a:gd name="connsiteX1" fmla="*/ 724807 w 2883305"/>
              <a:gd name="connsiteY1" fmla="*/ 1183759 h 2417219"/>
              <a:gd name="connsiteX2" fmla="*/ 2279000 w 2883305"/>
              <a:gd name="connsiteY2" fmla="*/ 0 h 2417219"/>
              <a:gd name="connsiteX3" fmla="*/ 2883305 w 2883305"/>
              <a:gd name="connsiteY3" fmla="*/ 1208610 h 2417219"/>
              <a:gd name="connsiteX4" fmla="*/ 2279000 w 2883305"/>
              <a:gd name="connsiteY4" fmla="*/ 2417219 h 2417219"/>
              <a:gd name="connsiteX5" fmla="*/ 604305 w 2883305"/>
              <a:gd name="connsiteY5" fmla="*/ 2417219 h 2417219"/>
              <a:gd name="connsiteX6" fmla="*/ 0 w 2883305"/>
              <a:gd name="connsiteY6" fmla="*/ 1208610 h 2417219"/>
              <a:gd name="connsiteX0" fmla="*/ 0 w 2890394"/>
              <a:gd name="connsiteY0" fmla="*/ 1116461 h 2417219"/>
              <a:gd name="connsiteX1" fmla="*/ 731896 w 2890394"/>
              <a:gd name="connsiteY1" fmla="*/ 1183759 h 2417219"/>
              <a:gd name="connsiteX2" fmla="*/ 2286089 w 2890394"/>
              <a:gd name="connsiteY2" fmla="*/ 0 h 2417219"/>
              <a:gd name="connsiteX3" fmla="*/ 2890394 w 2890394"/>
              <a:gd name="connsiteY3" fmla="*/ 1208610 h 2417219"/>
              <a:gd name="connsiteX4" fmla="*/ 2286089 w 2890394"/>
              <a:gd name="connsiteY4" fmla="*/ 2417219 h 2417219"/>
              <a:gd name="connsiteX5" fmla="*/ 611394 w 2890394"/>
              <a:gd name="connsiteY5" fmla="*/ 2417219 h 2417219"/>
              <a:gd name="connsiteX6" fmla="*/ 0 w 2890394"/>
              <a:gd name="connsiteY6" fmla="*/ 1116461 h 2417219"/>
              <a:gd name="connsiteX0" fmla="*/ 0 w 2954190"/>
              <a:gd name="connsiteY0" fmla="*/ 1109373 h 2417219"/>
              <a:gd name="connsiteX1" fmla="*/ 795692 w 2954190"/>
              <a:gd name="connsiteY1" fmla="*/ 1183759 h 2417219"/>
              <a:gd name="connsiteX2" fmla="*/ 2349885 w 2954190"/>
              <a:gd name="connsiteY2" fmla="*/ 0 h 2417219"/>
              <a:gd name="connsiteX3" fmla="*/ 2954190 w 2954190"/>
              <a:gd name="connsiteY3" fmla="*/ 1208610 h 2417219"/>
              <a:gd name="connsiteX4" fmla="*/ 2349885 w 2954190"/>
              <a:gd name="connsiteY4" fmla="*/ 2417219 h 2417219"/>
              <a:gd name="connsiteX5" fmla="*/ 675190 w 2954190"/>
              <a:gd name="connsiteY5" fmla="*/ 2417219 h 2417219"/>
              <a:gd name="connsiteX6" fmla="*/ 0 w 2954190"/>
              <a:gd name="connsiteY6" fmla="*/ 1109373 h 2417219"/>
              <a:gd name="connsiteX0" fmla="*/ 0 w 2954190"/>
              <a:gd name="connsiteY0" fmla="*/ 0 h 1307846"/>
              <a:gd name="connsiteX1" fmla="*/ 795692 w 2954190"/>
              <a:gd name="connsiteY1" fmla="*/ 74386 h 1307846"/>
              <a:gd name="connsiteX2" fmla="*/ 2838983 w 2954190"/>
              <a:gd name="connsiteY2" fmla="*/ 67297 h 1307846"/>
              <a:gd name="connsiteX3" fmla="*/ 2954190 w 2954190"/>
              <a:gd name="connsiteY3" fmla="*/ 99237 h 1307846"/>
              <a:gd name="connsiteX4" fmla="*/ 2349885 w 2954190"/>
              <a:gd name="connsiteY4" fmla="*/ 1307846 h 1307846"/>
              <a:gd name="connsiteX5" fmla="*/ 675190 w 2954190"/>
              <a:gd name="connsiteY5" fmla="*/ 1307846 h 1307846"/>
              <a:gd name="connsiteX6" fmla="*/ 0 w 2954190"/>
              <a:gd name="connsiteY6" fmla="*/ 0 h 1307846"/>
              <a:gd name="connsiteX0" fmla="*/ 0 w 3017985"/>
              <a:gd name="connsiteY0" fmla="*/ 0 h 1307846"/>
              <a:gd name="connsiteX1" fmla="*/ 795692 w 3017985"/>
              <a:gd name="connsiteY1" fmla="*/ 74386 h 1307846"/>
              <a:gd name="connsiteX2" fmla="*/ 2838983 w 3017985"/>
              <a:gd name="connsiteY2" fmla="*/ 67297 h 1307846"/>
              <a:gd name="connsiteX3" fmla="*/ 3017985 w 3017985"/>
              <a:gd name="connsiteY3" fmla="*/ 0 h 1307846"/>
              <a:gd name="connsiteX4" fmla="*/ 2349885 w 3017985"/>
              <a:gd name="connsiteY4" fmla="*/ 1307846 h 1307846"/>
              <a:gd name="connsiteX5" fmla="*/ 675190 w 3017985"/>
              <a:gd name="connsiteY5" fmla="*/ 1307846 h 1307846"/>
              <a:gd name="connsiteX6" fmla="*/ 0 w 3017985"/>
              <a:gd name="connsiteY6" fmla="*/ 0 h 1307846"/>
              <a:gd name="connsiteX0" fmla="*/ 0 w 3039250"/>
              <a:gd name="connsiteY0" fmla="*/ 0 h 1343288"/>
              <a:gd name="connsiteX1" fmla="*/ 816957 w 3039250"/>
              <a:gd name="connsiteY1" fmla="*/ 109828 h 1343288"/>
              <a:gd name="connsiteX2" fmla="*/ 2860248 w 3039250"/>
              <a:gd name="connsiteY2" fmla="*/ 102739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0 h 1343288"/>
              <a:gd name="connsiteX1" fmla="*/ 816957 w 3039250"/>
              <a:gd name="connsiteY1" fmla="*/ 31856 h 1343288"/>
              <a:gd name="connsiteX2" fmla="*/ 2860248 w 3039250"/>
              <a:gd name="connsiteY2" fmla="*/ 102739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0 h 1343288"/>
              <a:gd name="connsiteX1" fmla="*/ 816957 w 3039250"/>
              <a:gd name="connsiteY1" fmla="*/ 31856 h 1343288"/>
              <a:gd name="connsiteX2" fmla="*/ 2789365 w 3039250"/>
              <a:gd name="connsiteY2" fmla="*/ 24767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3587 h 1346875"/>
              <a:gd name="connsiteX1" fmla="*/ 816957 w 3039250"/>
              <a:gd name="connsiteY1" fmla="*/ 35443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39250"/>
              <a:gd name="connsiteY0" fmla="*/ 3587 h 1346875"/>
              <a:gd name="connsiteX1" fmla="*/ 816957 w 3039250"/>
              <a:gd name="connsiteY1" fmla="*/ 28354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39250"/>
              <a:gd name="connsiteY0" fmla="*/ 3587 h 1346875"/>
              <a:gd name="connsiteX1" fmla="*/ 816957 w 3039250"/>
              <a:gd name="connsiteY1" fmla="*/ 1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88868"/>
              <a:gd name="connsiteY0" fmla="*/ 7088 h 1350376"/>
              <a:gd name="connsiteX1" fmla="*/ 816957 w 3088868"/>
              <a:gd name="connsiteY1" fmla="*/ 3502 h 1350376"/>
              <a:gd name="connsiteX2" fmla="*/ 2782276 w 3088868"/>
              <a:gd name="connsiteY2" fmla="*/ 3501 h 1350376"/>
              <a:gd name="connsiteX3" fmla="*/ 3088868 w 3088868"/>
              <a:gd name="connsiteY3" fmla="*/ 0 h 1350376"/>
              <a:gd name="connsiteX4" fmla="*/ 2371150 w 3088868"/>
              <a:gd name="connsiteY4" fmla="*/ 1350376 h 1350376"/>
              <a:gd name="connsiteX5" fmla="*/ 696455 w 3088868"/>
              <a:gd name="connsiteY5" fmla="*/ 1350376 h 1350376"/>
              <a:gd name="connsiteX6" fmla="*/ 0 w 3088868"/>
              <a:gd name="connsiteY6" fmla="*/ 7088 h 1350376"/>
              <a:gd name="connsiteX0" fmla="*/ 0 w 3081780"/>
              <a:gd name="connsiteY0" fmla="*/ 14177 h 1357465"/>
              <a:gd name="connsiteX1" fmla="*/ 816957 w 3081780"/>
              <a:gd name="connsiteY1" fmla="*/ 10591 h 1357465"/>
              <a:gd name="connsiteX2" fmla="*/ 2782276 w 3081780"/>
              <a:gd name="connsiteY2" fmla="*/ 10590 h 1357465"/>
              <a:gd name="connsiteX3" fmla="*/ 3081780 w 3081780"/>
              <a:gd name="connsiteY3" fmla="*/ 0 h 1357465"/>
              <a:gd name="connsiteX4" fmla="*/ 2371150 w 3081780"/>
              <a:gd name="connsiteY4" fmla="*/ 1357465 h 1357465"/>
              <a:gd name="connsiteX5" fmla="*/ 696455 w 3081780"/>
              <a:gd name="connsiteY5" fmla="*/ 1357465 h 1357465"/>
              <a:gd name="connsiteX6" fmla="*/ 0 w 3081780"/>
              <a:gd name="connsiteY6" fmla="*/ 14177 h 1357465"/>
              <a:gd name="connsiteX0" fmla="*/ 0 w 3081780"/>
              <a:gd name="connsiteY0" fmla="*/ 3587 h 1346875"/>
              <a:gd name="connsiteX1" fmla="*/ 816957 w 3081780"/>
              <a:gd name="connsiteY1" fmla="*/ 1 h 1346875"/>
              <a:gd name="connsiteX2" fmla="*/ 2782276 w 3081780"/>
              <a:gd name="connsiteY2" fmla="*/ 0 h 1346875"/>
              <a:gd name="connsiteX3" fmla="*/ 3081780 w 3081780"/>
              <a:gd name="connsiteY3" fmla="*/ 17764 h 1346875"/>
              <a:gd name="connsiteX4" fmla="*/ 2371150 w 3081780"/>
              <a:gd name="connsiteY4" fmla="*/ 1346875 h 1346875"/>
              <a:gd name="connsiteX5" fmla="*/ 696455 w 3081780"/>
              <a:gd name="connsiteY5" fmla="*/ 1346875 h 1346875"/>
              <a:gd name="connsiteX6" fmla="*/ 0 w 3081780"/>
              <a:gd name="connsiteY6" fmla="*/ 3587 h 13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1780" h="1346875">
                <a:moveTo>
                  <a:pt x="0" y="3587"/>
                </a:moveTo>
                <a:lnTo>
                  <a:pt x="816957" y="1"/>
                </a:lnTo>
                <a:lnTo>
                  <a:pt x="2782276" y="0"/>
                </a:lnTo>
                <a:lnTo>
                  <a:pt x="3081780" y="17764"/>
                </a:lnTo>
                <a:lnTo>
                  <a:pt x="2371150" y="1346875"/>
                </a:lnTo>
                <a:lnTo>
                  <a:pt x="696455" y="1346875"/>
                </a:lnTo>
                <a:lnTo>
                  <a:pt x="0" y="3587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Hexagon 24">
            <a:extLst>
              <a:ext uri="{FF2B5EF4-FFF2-40B4-BE49-F238E27FC236}">
                <a16:creationId xmlns:a16="http://schemas.microsoft.com/office/drawing/2014/main" id="{5EF353A5-AE77-431F-1C24-461C34DE046B}"/>
              </a:ext>
            </a:extLst>
          </p:cNvPr>
          <p:cNvSpPr/>
          <p:nvPr/>
        </p:nvSpPr>
        <p:spPr>
          <a:xfrm>
            <a:off x="3938421" y="0"/>
            <a:ext cx="3081780" cy="1371675"/>
          </a:xfrm>
          <a:custGeom>
            <a:avLst/>
            <a:gdLst>
              <a:gd name="connsiteX0" fmla="*/ 0 w 2883305"/>
              <a:gd name="connsiteY0" fmla="*/ 1208611 h 2417221"/>
              <a:gd name="connsiteX1" fmla="*/ 604305 w 2883305"/>
              <a:gd name="connsiteY1" fmla="*/ 1 h 2417221"/>
              <a:gd name="connsiteX2" fmla="*/ 2279000 w 2883305"/>
              <a:gd name="connsiteY2" fmla="*/ 1 h 2417221"/>
              <a:gd name="connsiteX3" fmla="*/ 2883305 w 2883305"/>
              <a:gd name="connsiteY3" fmla="*/ 1208611 h 2417221"/>
              <a:gd name="connsiteX4" fmla="*/ 2279000 w 2883305"/>
              <a:gd name="connsiteY4" fmla="*/ 2417220 h 2417221"/>
              <a:gd name="connsiteX5" fmla="*/ 604305 w 2883305"/>
              <a:gd name="connsiteY5" fmla="*/ 2417220 h 2417221"/>
              <a:gd name="connsiteX6" fmla="*/ 0 w 2883305"/>
              <a:gd name="connsiteY6" fmla="*/ 1208611 h 2417221"/>
              <a:gd name="connsiteX0" fmla="*/ 0 w 2883305"/>
              <a:gd name="connsiteY0" fmla="*/ 1208610 h 2417219"/>
              <a:gd name="connsiteX1" fmla="*/ 724807 w 2883305"/>
              <a:gd name="connsiteY1" fmla="*/ 1183759 h 2417219"/>
              <a:gd name="connsiteX2" fmla="*/ 2279000 w 2883305"/>
              <a:gd name="connsiteY2" fmla="*/ 0 h 2417219"/>
              <a:gd name="connsiteX3" fmla="*/ 2883305 w 2883305"/>
              <a:gd name="connsiteY3" fmla="*/ 1208610 h 2417219"/>
              <a:gd name="connsiteX4" fmla="*/ 2279000 w 2883305"/>
              <a:gd name="connsiteY4" fmla="*/ 2417219 h 2417219"/>
              <a:gd name="connsiteX5" fmla="*/ 604305 w 2883305"/>
              <a:gd name="connsiteY5" fmla="*/ 2417219 h 2417219"/>
              <a:gd name="connsiteX6" fmla="*/ 0 w 2883305"/>
              <a:gd name="connsiteY6" fmla="*/ 1208610 h 2417219"/>
              <a:gd name="connsiteX0" fmla="*/ 0 w 2890394"/>
              <a:gd name="connsiteY0" fmla="*/ 1116461 h 2417219"/>
              <a:gd name="connsiteX1" fmla="*/ 731896 w 2890394"/>
              <a:gd name="connsiteY1" fmla="*/ 1183759 h 2417219"/>
              <a:gd name="connsiteX2" fmla="*/ 2286089 w 2890394"/>
              <a:gd name="connsiteY2" fmla="*/ 0 h 2417219"/>
              <a:gd name="connsiteX3" fmla="*/ 2890394 w 2890394"/>
              <a:gd name="connsiteY3" fmla="*/ 1208610 h 2417219"/>
              <a:gd name="connsiteX4" fmla="*/ 2286089 w 2890394"/>
              <a:gd name="connsiteY4" fmla="*/ 2417219 h 2417219"/>
              <a:gd name="connsiteX5" fmla="*/ 611394 w 2890394"/>
              <a:gd name="connsiteY5" fmla="*/ 2417219 h 2417219"/>
              <a:gd name="connsiteX6" fmla="*/ 0 w 2890394"/>
              <a:gd name="connsiteY6" fmla="*/ 1116461 h 2417219"/>
              <a:gd name="connsiteX0" fmla="*/ 0 w 2954190"/>
              <a:gd name="connsiteY0" fmla="*/ 1109373 h 2417219"/>
              <a:gd name="connsiteX1" fmla="*/ 795692 w 2954190"/>
              <a:gd name="connsiteY1" fmla="*/ 1183759 h 2417219"/>
              <a:gd name="connsiteX2" fmla="*/ 2349885 w 2954190"/>
              <a:gd name="connsiteY2" fmla="*/ 0 h 2417219"/>
              <a:gd name="connsiteX3" fmla="*/ 2954190 w 2954190"/>
              <a:gd name="connsiteY3" fmla="*/ 1208610 h 2417219"/>
              <a:gd name="connsiteX4" fmla="*/ 2349885 w 2954190"/>
              <a:gd name="connsiteY4" fmla="*/ 2417219 h 2417219"/>
              <a:gd name="connsiteX5" fmla="*/ 675190 w 2954190"/>
              <a:gd name="connsiteY5" fmla="*/ 2417219 h 2417219"/>
              <a:gd name="connsiteX6" fmla="*/ 0 w 2954190"/>
              <a:gd name="connsiteY6" fmla="*/ 1109373 h 2417219"/>
              <a:gd name="connsiteX0" fmla="*/ 0 w 2954190"/>
              <a:gd name="connsiteY0" fmla="*/ 0 h 1307846"/>
              <a:gd name="connsiteX1" fmla="*/ 795692 w 2954190"/>
              <a:gd name="connsiteY1" fmla="*/ 74386 h 1307846"/>
              <a:gd name="connsiteX2" fmla="*/ 2838983 w 2954190"/>
              <a:gd name="connsiteY2" fmla="*/ 67297 h 1307846"/>
              <a:gd name="connsiteX3" fmla="*/ 2954190 w 2954190"/>
              <a:gd name="connsiteY3" fmla="*/ 99237 h 1307846"/>
              <a:gd name="connsiteX4" fmla="*/ 2349885 w 2954190"/>
              <a:gd name="connsiteY4" fmla="*/ 1307846 h 1307846"/>
              <a:gd name="connsiteX5" fmla="*/ 675190 w 2954190"/>
              <a:gd name="connsiteY5" fmla="*/ 1307846 h 1307846"/>
              <a:gd name="connsiteX6" fmla="*/ 0 w 2954190"/>
              <a:gd name="connsiteY6" fmla="*/ 0 h 1307846"/>
              <a:gd name="connsiteX0" fmla="*/ 0 w 3017985"/>
              <a:gd name="connsiteY0" fmla="*/ 0 h 1307846"/>
              <a:gd name="connsiteX1" fmla="*/ 795692 w 3017985"/>
              <a:gd name="connsiteY1" fmla="*/ 74386 h 1307846"/>
              <a:gd name="connsiteX2" fmla="*/ 2838983 w 3017985"/>
              <a:gd name="connsiteY2" fmla="*/ 67297 h 1307846"/>
              <a:gd name="connsiteX3" fmla="*/ 3017985 w 3017985"/>
              <a:gd name="connsiteY3" fmla="*/ 0 h 1307846"/>
              <a:gd name="connsiteX4" fmla="*/ 2349885 w 3017985"/>
              <a:gd name="connsiteY4" fmla="*/ 1307846 h 1307846"/>
              <a:gd name="connsiteX5" fmla="*/ 675190 w 3017985"/>
              <a:gd name="connsiteY5" fmla="*/ 1307846 h 1307846"/>
              <a:gd name="connsiteX6" fmla="*/ 0 w 3017985"/>
              <a:gd name="connsiteY6" fmla="*/ 0 h 1307846"/>
              <a:gd name="connsiteX0" fmla="*/ 0 w 3039250"/>
              <a:gd name="connsiteY0" fmla="*/ 0 h 1343288"/>
              <a:gd name="connsiteX1" fmla="*/ 816957 w 3039250"/>
              <a:gd name="connsiteY1" fmla="*/ 109828 h 1343288"/>
              <a:gd name="connsiteX2" fmla="*/ 2860248 w 3039250"/>
              <a:gd name="connsiteY2" fmla="*/ 102739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0 h 1343288"/>
              <a:gd name="connsiteX1" fmla="*/ 816957 w 3039250"/>
              <a:gd name="connsiteY1" fmla="*/ 31856 h 1343288"/>
              <a:gd name="connsiteX2" fmla="*/ 2860248 w 3039250"/>
              <a:gd name="connsiteY2" fmla="*/ 102739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0 h 1343288"/>
              <a:gd name="connsiteX1" fmla="*/ 816957 w 3039250"/>
              <a:gd name="connsiteY1" fmla="*/ 31856 h 1343288"/>
              <a:gd name="connsiteX2" fmla="*/ 2789365 w 3039250"/>
              <a:gd name="connsiteY2" fmla="*/ 24767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3587 h 1346875"/>
              <a:gd name="connsiteX1" fmla="*/ 816957 w 3039250"/>
              <a:gd name="connsiteY1" fmla="*/ 35443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39250"/>
              <a:gd name="connsiteY0" fmla="*/ 3587 h 1346875"/>
              <a:gd name="connsiteX1" fmla="*/ 816957 w 3039250"/>
              <a:gd name="connsiteY1" fmla="*/ 28354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39250"/>
              <a:gd name="connsiteY0" fmla="*/ 3587 h 1346875"/>
              <a:gd name="connsiteX1" fmla="*/ 816957 w 3039250"/>
              <a:gd name="connsiteY1" fmla="*/ 1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88868"/>
              <a:gd name="connsiteY0" fmla="*/ 7088 h 1350376"/>
              <a:gd name="connsiteX1" fmla="*/ 816957 w 3088868"/>
              <a:gd name="connsiteY1" fmla="*/ 3502 h 1350376"/>
              <a:gd name="connsiteX2" fmla="*/ 2782276 w 3088868"/>
              <a:gd name="connsiteY2" fmla="*/ 3501 h 1350376"/>
              <a:gd name="connsiteX3" fmla="*/ 3088868 w 3088868"/>
              <a:gd name="connsiteY3" fmla="*/ 0 h 1350376"/>
              <a:gd name="connsiteX4" fmla="*/ 2371150 w 3088868"/>
              <a:gd name="connsiteY4" fmla="*/ 1350376 h 1350376"/>
              <a:gd name="connsiteX5" fmla="*/ 696455 w 3088868"/>
              <a:gd name="connsiteY5" fmla="*/ 1350376 h 1350376"/>
              <a:gd name="connsiteX6" fmla="*/ 0 w 3088868"/>
              <a:gd name="connsiteY6" fmla="*/ 7088 h 1350376"/>
              <a:gd name="connsiteX0" fmla="*/ 0 w 3081780"/>
              <a:gd name="connsiteY0" fmla="*/ 14177 h 1357465"/>
              <a:gd name="connsiteX1" fmla="*/ 816957 w 3081780"/>
              <a:gd name="connsiteY1" fmla="*/ 10591 h 1357465"/>
              <a:gd name="connsiteX2" fmla="*/ 2782276 w 3081780"/>
              <a:gd name="connsiteY2" fmla="*/ 10590 h 1357465"/>
              <a:gd name="connsiteX3" fmla="*/ 3081780 w 3081780"/>
              <a:gd name="connsiteY3" fmla="*/ 0 h 1357465"/>
              <a:gd name="connsiteX4" fmla="*/ 2371150 w 3081780"/>
              <a:gd name="connsiteY4" fmla="*/ 1357465 h 1357465"/>
              <a:gd name="connsiteX5" fmla="*/ 696455 w 3081780"/>
              <a:gd name="connsiteY5" fmla="*/ 1357465 h 1357465"/>
              <a:gd name="connsiteX6" fmla="*/ 0 w 3081780"/>
              <a:gd name="connsiteY6" fmla="*/ 14177 h 1357465"/>
              <a:gd name="connsiteX0" fmla="*/ 0 w 3081780"/>
              <a:gd name="connsiteY0" fmla="*/ 3587 h 1346875"/>
              <a:gd name="connsiteX1" fmla="*/ 816957 w 3081780"/>
              <a:gd name="connsiteY1" fmla="*/ 1 h 1346875"/>
              <a:gd name="connsiteX2" fmla="*/ 2782276 w 3081780"/>
              <a:gd name="connsiteY2" fmla="*/ 0 h 1346875"/>
              <a:gd name="connsiteX3" fmla="*/ 3081780 w 3081780"/>
              <a:gd name="connsiteY3" fmla="*/ 17764 h 1346875"/>
              <a:gd name="connsiteX4" fmla="*/ 2371150 w 3081780"/>
              <a:gd name="connsiteY4" fmla="*/ 1346875 h 1346875"/>
              <a:gd name="connsiteX5" fmla="*/ 696455 w 3081780"/>
              <a:gd name="connsiteY5" fmla="*/ 1346875 h 1346875"/>
              <a:gd name="connsiteX6" fmla="*/ 0 w 3081780"/>
              <a:gd name="connsiteY6" fmla="*/ 3587 h 13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1780" h="1346875">
                <a:moveTo>
                  <a:pt x="0" y="3587"/>
                </a:moveTo>
                <a:lnTo>
                  <a:pt x="816957" y="1"/>
                </a:lnTo>
                <a:lnTo>
                  <a:pt x="2782276" y="0"/>
                </a:lnTo>
                <a:lnTo>
                  <a:pt x="3081780" y="17764"/>
                </a:lnTo>
                <a:lnTo>
                  <a:pt x="2371150" y="1346875"/>
                </a:lnTo>
                <a:lnTo>
                  <a:pt x="696455" y="1346875"/>
                </a:lnTo>
                <a:lnTo>
                  <a:pt x="0" y="3587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Hexagon 24">
            <a:extLst>
              <a:ext uri="{FF2B5EF4-FFF2-40B4-BE49-F238E27FC236}">
                <a16:creationId xmlns:a16="http://schemas.microsoft.com/office/drawing/2014/main" id="{8F8365DA-7954-CD95-ED7B-1D6FA2012913}"/>
              </a:ext>
            </a:extLst>
          </p:cNvPr>
          <p:cNvSpPr/>
          <p:nvPr/>
        </p:nvSpPr>
        <p:spPr>
          <a:xfrm rot="10800000">
            <a:off x="6348108" y="5552850"/>
            <a:ext cx="3081780" cy="1305149"/>
          </a:xfrm>
          <a:custGeom>
            <a:avLst/>
            <a:gdLst>
              <a:gd name="connsiteX0" fmla="*/ 0 w 2883305"/>
              <a:gd name="connsiteY0" fmla="*/ 1208611 h 2417221"/>
              <a:gd name="connsiteX1" fmla="*/ 604305 w 2883305"/>
              <a:gd name="connsiteY1" fmla="*/ 1 h 2417221"/>
              <a:gd name="connsiteX2" fmla="*/ 2279000 w 2883305"/>
              <a:gd name="connsiteY2" fmla="*/ 1 h 2417221"/>
              <a:gd name="connsiteX3" fmla="*/ 2883305 w 2883305"/>
              <a:gd name="connsiteY3" fmla="*/ 1208611 h 2417221"/>
              <a:gd name="connsiteX4" fmla="*/ 2279000 w 2883305"/>
              <a:gd name="connsiteY4" fmla="*/ 2417220 h 2417221"/>
              <a:gd name="connsiteX5" fmla="*/ 604305 w 2883305"/>
              <a:gd name="connsiteY5" fmla="*/ 2417220 h 2417221"/>
              <a:gd name="connsiteX6" fmla="*/ 0 w 2883305"/>
              <a:gd name="connsiteY6" fmla="*/ 1208611 h 2417221"/>
              <a:gd name="connsiteX0" fmla="*/ 0 w 2883305"/>
              <a:gd name="connsiteY0" fmla="*/ 1208610 h 2417219"/>
              <a:gd name="connsiteX1" fmla="*/ 724807 w 2883305"/>
              <a:gd name="connsiteY1" fmla="*/ 1183759 h 2417219"/>
              <a:gd name="connsiteX2" fmla="*/ 2279000 w 2883305"/>
              <a:gd name="connsiteY2" fmla="*/ 0 h 2417219"/>
              <a:gd name="connsiteX3" fmla="*/ 2883305 w 2883305"/>
              <a:gd name="connsiteY3" fmla="*/ 1208610 h 2417219"/>
              <a:gd name="connsiteX4" fmla="*/ 2279000 w 2883305"/>
              <a:gd name="connsiteY4" fmla="*/ 2417219 h 2417219"/>
              <a:gd name="connsiteX5" fmla="*/ 604305 w 2883305"/>
              <a:gd name="connsiteY5" fmla="*/ 2417219 h 2417219"/>
              <a:gd name="connsiteX6" fmla="*/ 0 w 2883305"/>
              <a:gd name="connsiteY6" fmla="*/ 1208610 h 2417219"/>
              <a:gd name="connsiteX0" fmla="*/ 0 w 2890394"/>
              <a:gd name="connsiteY0" fmla="*/ 1116461 h 2417219"/>
              <a:gd name="connsiteX1" fmla="*/ 731896 w 2890394"/>
              <a:gd name="connsiteY1" fmla="*/ 1183759 h 2417219"/>
              <a:gd name="connsiteX2" fmla="*/ 2286089 w 2890394"/>
              <a:gd name="connsiteY2" fmla="*/ 0 h 2417219"/>
              <a:gd name="connsiteX3" fmla="*/ 2890394 w 2890394"/>
              <a:gd name="connsiteY3" fmla="*/ 1208610 h 2417219"/>
              <a:gd name="connsiteX4" fmla="*/ 2286089 w 2890394"/>
              <a:gd name="connsiteY4" fmla="*/ 2417219 h 2417219"/>
              <a:gd name="connsiteX5" fmla="*/ 611394 w 2890394"/>
              <a:gd name="connsiteY5" fmla="*/ 2417219 h 2417219"/>
              <a:gd name="connsiteX6" fmla="*/ 0 w 2890394"/>
              <a:gd name="connsiteY6" fmla="*/ 1116461 h 2417219"/>
              <a:gd name="connsiteX0" fmla="*/ 0 w 2954190"/>
              <a:gd name="connsiteY0" fmla="*/ 1109373 h 2417219"/>
              <a:gd name="connsiteX1" fmla="*/ 795692 w 2954190"/>
              <a:gd name="connsiteY1" fmla="*/ 1183759 h 2417219"/>
              <a:gd name="connsiteX2" fmla="*/ 2349885 w 2954190"/>
              <a:gd name="connsiteY2" fmla="*/ 0 h 2417219"/>
              <a:gd name="connsiteX3" fmla="*/ 2954190 w 2954190"/>
              <a:gd name="connsiteY3" fmla="*/ 1208610 h 2417219"/>
              <a:gd name="connsiteX4" fmla="*/ 2349885 w 2954190"/>
              <a:gd name="connsiteY4" fmla="*/ 2417219 h 2417219"/>
              <a:gd name="connsiteX5" fmla="*/ 675190 w 2954190"/>
              <a:gd name="connsiteY5" fmla="*/ 2417219 h 2417219"/>
              <a:gd name="connsiteX6" fmla="*/ 0 w 2954190"/>
              <a:gd name="connsiteY6" fmla="*/ 1109373 h 2417219"/>
              <a:gd name="connsiteX0" fmla="*/ 0 w 2954190"/>
              <a:gd name="connsiteY0" fmla="*/ 0 h 1307846"/>
              <a:gd name="connsiteX1" fmla="*/ 795692 w 2954190"/>
              <a:gd name="connsiteY1" fmla="*/ 74386 h 1307846"/>
              <a:gd name="connsiteX2" fmla="*/ 2838983 w 2954190"/>
              <a:gd name="connsiteY2" fmla="*/ 67297 h 1307846"/>
              <a:gd name="connsiteX3" fmla="*/ 2954190 w 2954190"/>
              <a:gd name="connsiteY3" fmla="*/ 99237 h 1307846"/>
              <a:gd name="connsiteX4" fmla="*/ 2349885 w 2954190"/>
              <a:gd name="connsiteY4" fmla="*/ 1307846 h 1307846"/>
              <a:gd name="connsiteX5" fmla="*/ 675190 w 2954190"/>
              <a:gd name="connsiteY5" fmla="*/ 1307846 h 1307846"/>
              <a:gd name="connsiteX6" fmla="*/ 0 w 2954190"/>
              <a:gd name="connsiteY6" fmla="*/ 0 h 1307846"/>
              <a:gd name="connsiteX0" fmla="*/ 0 w 3017985"/>
              <a:gd name="connsiteY0" fmla="*/ 0 h 1307846"/>
              <a:gd name="connsiteX1" fmla="*/ 795692 w 3017985"/>
              <a:gd name="connsiteY1" fmla="*/ 74386 h 1307846"/>
              <a:gd name="connsiteX2" fmla="*/ 2838983 w 3017985"/>
              <a:gd name="connsiteY2" fmla="*/ 67297 h 1307846"/>
              <a:gd name="connsiteX3" fmla="*/ 3017985 w 3017985"/>
              <a:gd name="connsiteY3" fmla="*/ 0 h 1307846"/>
              <a:gd name="connsiteX4" fmla="*/ 2349885 w 3017985"/>
              <a:gd name="connsiteY4" fmla="*/ 1307846 h 1307846"/>
              <a:gd name="connsiteX5" fmla="*/ 675190 w 3017985"/>
              <a:gd name="connsiteY5" fmla="*/ 1307846 h 1307846"/>
              <a:gd name="connsiteX6" fmla="*/ 0 w 3017985"/>
              <a:gd name="connsiteY6" fmla="*/ 0 h 1307846"/>
              <a:gd name="connsiteX0" fmla="*/ 0 w 3039250"/>
              <a:gd name="connsiteY0" fmla="*/ 0 h 1343288"/>
              <a:gd name="connsiteX1" fmla="*/ 816957 w 3039250"/>
              <a:gd name="connsiteY1" fmla="*/ 109828 h 1343288"/>
              <a:gd name="connsiteX2" fmla="*/ 2860248 w 3039250"/>
              <a:gd name="connsiteY2" fmla="*/ 102739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0 h 1343288"/>
              <a:gd name="connsiteX1" fmla="*/ 816957 w 3039250"/>
              <a:gd name="connsiteY1" fmla="*/ 31856 h 1343288"/>
              <a:gd name="connsiteX2" fmla="*/ 2860248 w 3039250"/>
              <a:gd name="connsiteY2" fmla="*/ 102739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0 h 1343288"/>
              <a:gd name="connsiteX1" fmla="*/ 816957 w 3039250"/>
              <a:gd name="connsiteY1" fmla="*/ 31856 h 1343288"/>
              <a:gd name="connsiteX2" fmla="*/ 2789365 w 3039250"/>
              <a:gd name="connsiteY2" fmla="*/ 24767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3587 h 1346875"/>
              <a:gd name="connsiteX1" fmla="*/ 816957 w 3039250"/>
              <a:gd name="connsiteY1" fmla="*/ 35443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39250"/>
              <a:gd name="connsiteY0" fmla="*/ 3587 h 1346875"/>
              <a:gd name="connsiteX1" fmla="*/ 816957 w 3039250"/>
              <a:gd name="connsiteY1" fmla="*/ 28354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39250"/>
              <a:gd name="connsiteY0" fmla="*/ 3587 h 1346875"/>
              <a:gd name="connsiteX1" fmla="*/ 816957 w 3039250"/>
              <a:gd name="connsiteY1" fmla="*/ 1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88868"/>
              <a:gd name="connsiteY0" fmla="*/ 7088 h 1350376"/>
              <a:gd name="connsiteX1" fmla="*/ 816957 w 3088868"/>
              <a:gd name="connsiteY1" fmla="*/ 3502 h 1350376"/>
              <a:gd name="connsiteX2" fmla="*/ 2782276 w 3088868"/>
              <a:gd name="connsiteY2" fmla="*/ 3501 h 1350376"/>
              <a:gd name="connsiteX3" fmla="*/ 3088868 w 3088868"/>
              <a:gd name="connsiteY3" fmla="*/ 0 h 1350376"/>
              <a:gd name="connsiteX4" fmla="*/ 2371150 w 3088868"/>
              <a:gd name="connsiteY4" fmla="*/ 1350376 h 1350376"/>
              <a:gd name="connsiteX5" fmla="*/ 696455 w 3088868"/>
              <a:gd name="connsiteY5" fmla="*/ 1350376 h 1350376"/>
              <a:gd name="connsiteX6" fmla="*/ 0 w 3088868"/>
              <a:gd name="connsiteY6" fmla="*/ 7088 h 1350376"/>
              <a:gd name="connsiteX0" fmla="*/ 0 w 3081780"/>
              <a:gd name="connsiteY0" fmla="*/ 14177 h 1357465"/>
              <a:gd name="connsiteX1" fmla="*/ 816957 w 3081780"/>
              <a:gd name="connsiteY1" fmla="*/ 10591 h 1357465"/>
              <a:gd name="connsiteX2" fmla="*/ 2782276 w 3081780"/>
              <a:gd name="connsiteY2" fmla="*/ 10590 h 1357465"/>
              <a:gd name="connsiteX3" fmla="*/ 3081780 w 3081780"/>
              <a:gd name="connsiteY3" fmla="*/ 0 h 1357465"/>
              <a:gd name="connsiteX4" fmla="*/ 2371150 w 3081780"/>
              <a:gd name="connsiteY4" fmla="*/ 1357465 h 1357465"/>
              <a:gd name="connsiteX5" fmla="*/ 696455 w 3081780"/>
              <a:gd name="connsiteY5" fmla="*/ 1357465 h 1357465"/>
              <a:gd name="connsiteX6" fmla="*/ 0 w 3081780"/>
              <a:gd name="connsiteY6" fmla="*/ 14177 h 1357465"/>
              <a:gd name="connsiteX0" fmla="*/ 0 w 3081780"/>
              <a:gd name="connsiteY0" fmla="*/ 3587 h 1346875"/>
              <a:gd name="connsiteX1" fmla="*/ 816957 w 3081780"/>
              <a:gd name="connsiteY1" fmla="*/ 1 h 1346875"/>
              <a:gd name="connsiteX2" fmla="*/ 2782276 w 3081780"/>
              <a:gd name="connsiteY2" fmla="*/ 0 h 1346875"/>
              <a:gd name="connsiteX3" fmla="*/ 3081780 w 3081780"/>
              <a:gd name="connsiteY3" fmla="*/ 17764 h 1346875"/>
              <a:gd name="connsiteX4" fmla="*/ 2371150 w 3081780"/>
              <a:gd name="connsiteY4" fmla="*/ 1346875 h 1346875"/>
              <a:gd name="connsiteX5" fmla="*/ 696455 w 3081780"/>
              <a:gd name="connsiteY5" fmla="*/ 1346875 h 1346875"/>
              <a:gd name="connsiteX6" fmla="*/ 0 w 3081780"/>
              <a:gd name="connsiteY6" fmla="*/ 3587 h 13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1780" h="1346875">
                <a:moveTo>
                  <a:pt x="0" y="3587"/>
                </a:moveTo>
                <a:lnTo>
                  <a:pt x="816957" y="1"/>
                </a:lnTo>
                <a:lnTo>
                  <a:pt x="2782276" y="0"/>
                </a:lnTo>
                <a:lnTo>
                  <a:pt x="3081780" y="17764"/>
                </a:lnTo>
                <a:lnTo>
                  <a:pt x="2371150" y="1346875"/>
                </a:lnTo>
                <a:lnTo>
                  <a:pt x="696455" y="1346875"/>
                </a:lnTo>
                <a:lnTo>
                  <a:pt x="0" y="3587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Hexagon 24">
            <a:extLst>
              <a:ext uri="{FF2B5EF4-FFF2-40B4-BE49-F238E27FC236}">
                <a16:creationId xmlns:a16="http://schemas.microsoft.com/office/drawing/2014/main" id="{3B9F0D7A-B331-37D5-A18B-48C92247A0EB}"/>
              </a:ext>
            </a:extLst>
          </p:cNvPr>
          <p:cNvSpPr/>
          <p:nvPr/>
        </p:nvSpPr>
        <p:spPr>
          <a:xfrm rot="10800000">
            <a:off x="1373953" y="5552850"/>
            <a:ext cx="3081780" cy="1305149"/>
          </a:xfrm>
          <a:custGeom>
            <a:avLst/>
            <a:gdLst>
              <a:gd name="connsiteX0" fmla="*/ 0 w 2883305"/>
              <a:gd name="connsiteY0" fmla="*/ 1208611 h 2417221"/>
              <a:gd name="connsiteX1" fmla="*/ 604305 w 2883305"/>
              <a:gd name="connsiteY1" fmla="*/ 1 h 2417221"/>
              <a:gd name="connsiteX2" fmla="*/ 2279000 w 2883305"/>
              <a:gd name="connsiteY2" fmla="*/ 1 h 2417221"/>
              <a:gd name="connsiteX3" fmla="*/ 2883305 w 2883305"/>
              <a:gd name="connsiteY3" fmla="*/ 1208611 h 2417221"/>
              <a:gd name="connsiteX4" fmla="*/ 2279000 w 2883305"/>
              <a:gd name="connsiteY4" fmla="*/ 2417220 h 2417221"/>
              <a:gd name="connsiteX5" fmla="*/ 604305 w 2883305"/>
              <a:gd name="connsiteY5" fmla="*/ 2417220 h 2417221"/>
              <a:gd name="connsiteX6" fmla="*/ 0 w 2883305"/>
              <a:gd name="connsiteY6" fmla="*/ 1208611 h 2417221"/>
              <a:gd name="connsiteX0" fmla="*/ 0 w 2883305"/>
              <a:gd name="connsiteY0" fmla="*/ 1208610 h 2417219"/>
              <a:gd name="connsiteX1" fmla="*/ 724807 w 2883305"/>
              <a:gd name="connsiteY1" fmla="*/ 1183759 h 2417219"/>
              <a:gd name="connsiteX2" fmla="*/ 2279000 w 2883305"/>
              <a:gd name="connsiteY2" fmla="*/ 0 h 2417219"/>
              <a:gd name="connsiteX3" fmla="*/ 2883305 w 2883305"/>
              <a:gd name="connsiteY3" fmla="*/ 1208610 h 2417219"/>
              <a:gd name="connsiteX4" fmla="*/ 2279000 w 2883305"/>
              <a:gd name="connsiteY4" fmla="*/ 2417219 h 2417219"/>
              <a:gd name="connsiteX5" fmla="*/ 604305 w 2883305"/>
              <a:gd name="connsiteY5" fmla="*/ 2417219 h 2417219"/>
              <a:gd name="connsiteX6" fmla="*/ 0 w 2883305"/>
              <a:gd name="connsiteY6" fmla="*/ 1208610 h 2417219"/>
              <a:gd name="connsiteX0" fmla="*/ 0 w 2890394"/>
              <a:gd name="connsiteY0" fmla="*/ 1116461 h 2417219"/>
              <a:gd name="connsiteX1" fmla="*/ 731896 w 2890394"/>
              <a:gd name="connsiteY1" fmla="*/ 1183759 h 2417219"/>
              <a:gd name="connsiteX2" fmla="*/ 2286089 w 2890394"/>
              <a:gd name="connsiteY2" fmla="*/ 0 h 2417219"/>
              <a:gd name="connsiteX3" fmla="*/ 2890394 w 2890394"/>
              <a:gd name="connsiteY3" fmla="*/ 1208610 h 2417219"/>
              <a:gd name="connsiteX4" fmla="*/ 2286089 w 2890394"/>
              <a:gd name="connsiteY4" fmla="*/ 2417219 h 2417219"/>
              <a:gd name="connsiteX5" fmla="*/ 611394 w 2890394"/>
              <a:gd name="connsiteY5" fmla="*/ 2417219 h 2417219"/>
              <a:gd name="connsiteX6" fmla="*/ 0 w 2890394"/>
              <a:gd name="connsiteY6" fmla="*/ 1116461 h 2417219"/>
              <a:gd name="connsiteX0" fmla="*/ 0 w 2954190"/>
              <a:gd name="connsiteY0" fmla="*/ 1109373 h 2417219"/>
              <a:gd name="connsiteX1" fmla="*/ 795692 w 2954190"/>
              <a:gd name="connsiteY1" fmla="*/ 1183759 h 2417219"/>
              <a:gd name="connsiteX2" fmla="*/ 2349885 w 2954190"/>
              <a:gd name="connsiteY2" fmla="*/ 0 h 2417219"/>
              <a:gd name="connsiteX3" fmla="*/ 2954190 w 2954190"/>
              <a:gd name="connsiteY3" fmla="*/ 1208610 h 2417219"/>
              <a:gd name="connsiteX4" fmla="*/ 2349885 w 2954190"/>
              <a:gd name="connsiteY4" fmla="*/ 2417219 h 2417219"/>
              <a:gd name="connsiteX5" fmla="*/ 675190 w 2954190"/>
              <a:gd name="connsiteY5" fmla="*/ 2417219 h 2417219"/>
              <a:gd name="connsiteX6" fmla="*/ 0 w 2954190"/>
              <a:gd name="connsiteY6" fmla="*/ 1109373 h 2417219"/>
              <a:gd name="connsiteX0" fmla="*/ 0 w 2954190"/>
              <a:gd name="connsiteY0" fmla="*/ 0 h 1307846"/>
              <a:gd name="connsiteX1" fmla="*/ 795692 w 2954190"/>
              <a:gd name="connsiteY1" fmla="*/ 74386 h 1307846"/>
              <a:gd name="connsiteX2" fmla="*/ 2838983 w 2954190"/>
              <a:gd name="connsiteY2" fmla="*/ 67297 h 1307846"/>
              <a:gd name="connsiteX3" fmla="*/ 2954190 w 2954190"/>
              <a:gd name="connsiteY3" fmla="*/ 99237 h 1307846"/>
              <a:gd name="connsiteX4" fmla="*/ 2349885 w 2954190"/>
              <a:gd name="connsiteY4" fmla="*/ 1307846 h 1307846"/>
              <a:gd name="connsiteX5" fmla="*/ 675190 w 2954190"/>
              <a:gd name="connsiteY5" fmla="*/ 1307846 h 1307846"/>
              <a:gd name="connsiteX6" fmla="*/ 0 w 2954190"/>
              <a:gd name="connsiteY6" fmla="*/ 0 h 1307846"/>
              <a:gd name="connsiteX0" fmla="*/ 0 w 3017985"/>
              <a:gd name="connsiteY0" fmla="*/ 0 h 1307846"/>
              <a:gd name="connsiteX1" fmla="*/ 795692 w 3017985"/>
              <a:gd name="connsiteY1" fmla="*/ 74386 h 1307846"/>
              <a:gd name="connsiteX2" fmla="*/ 2838983 w 3017985"/>
              <a:gd name="connsiteY2" fmla="*/ 67297 h 1307846"/>
              <a:gd name="connsiteX3" fmla="*/ 3017985 w 3017985"/>
              <a:gd name="connsiteY3" fmla="*/ 0 h 1307846"/>
              <a:gd name="connsiteX4" fmla="*/ 2349885 w 3017985"/>
              <a:gd name="connsiteY4" fmla="*/ 1307846 h 1307846"/>
              <a:gd name="connsiteX5" fmla="*/ 675190 w 3017985"/>
              <a:gd name="connsiteY5" fmla="*/ 1307846 h 1307846"/>
              <a:gd name="connsiteX6" fmla="*/ 0 w 3017985"/>
              <a:gd name="connsiteY6" fmla="*/ 0 h 1307846"/>
              <a:gd name="connsiteX0" fmla="*/ 0 w 3039250"/>
              <a:gd name="connsiteY0" fmla="*/ 0 h 1343288"/>
              <a:gd name="connsiteX1" fmla="*/ 816957 w 3039250"/>
              <a:gd name="connsiteY1" fmla="*/ 109828 h 1343288"/>
              <a:gd name="connsiteX2" fmla="*/ 2860248 w 3039250"/>
              <a:gd name="connsiteY2" fmla="*/ 102739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0 h 1343288"/>
              <a:gd name="connsiteX1" fmla="*/ 816957 w 3039250"/>
              <a:gd name="connsiteY1" fmla="*/ 31856 h 1343288"/>
              <a:gd name="connsiteX2" fmla="*/ 2860248 w 3039250"/>
              <a:gd name="connsiteY2" fmla="*/ 102739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0 h 1343288"/>
              <a:gd name="connsiteX1" fmla="*/ 816957 w 3039250"/>
              <a:gd name="connsiteY1" fmla="*/ 31856 h 1343288"/>
              <a:gd name="connsiteX2" fmla="*/ 2789365 w 3039250"/>
              <a:gd name="connsiteY2" fmla="*/ 24767 h 1343288"/>
              <a:gd name="connsiteX3" fmla="*/ 3039250 w 3039250"/>
              <a:gd name="connsiteY3" fmla="*/ 35442 h 1343288"/>
              <a:gd name="connsiteX4" fmla="*/ 2371150 w 3039250"/>
              <a:gd name="connsiteY4" fmla="*/ 1343288 h 1343288"/>
              <a:gd name="connsiteX5" fmla="*/ 696455 w 3039250"/>
              <a:gd name="connsiteY5" fmla="*/ 1343288 h 1343288"/>
              <a:gd name="connsiteX6" fmla="*/ 0 w 3039250"/>
              <a:gd name="connsiteY6" fmla="*/ 0 h 1343288"/>
              <a:gd name="connsiteX0" fmla="*/ 0 w 3039250"/>
              <a:gd name="connsiteY0" fmla="*/ 3587 h 1346875"/>
              <a:gd name="connsiteX1" fmla="*/ 816957 w 3039250"/>
              <a:gd name="connsiteY1" fmla="*/ 35443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39250"/>
              <a:gd name="connsiteY0" fmla="*/ 3587 h 1346875"/>
              <a:gd name="connsiteX1" fmla="*/ 816957 w 3039250"/>
              <a:gd name="connsiteY1" fmla="*/ 28354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39250"/>
              <a:gd name="connsiteY0" fmla="*/ 3587 h 1346875"/>
              <a:gd name="connsiteX1" fmla="*/ 816957 w 3039250"/>
              <a:gd name="connsiteY1" fmla="*/ 1 h 1346875"/>
              <a:gd name="connsiteX2" fmla="*/ 2782276 w 3039250"/>
              <a:gd name="connsiteY2" fmla="*/ 0 h 1346875"/>
              <a:gd name="connsiteX3" fmla="*/ 3039250 w 3039250"/>
              <a:gd name="connsiteY3" fmla="*/ 39029 h 1346875"/>
              <a:gd name="connsiteX4" fmla="*/ 2371150 w 3039250"/>
              <a:gd name="connsiteY4" fmla="*/ 1346875 h 1346875"/>
              <a:gd name="connsiteX5" fmla="*/ 696455 w 3039250"/>
              <a:gd name="connsiteY5" fmla="*/ 1346875 h 1346875"/>
              <a:gd name="connsiteX6" fmla="*/ 0 w 3039250"/>
              <a:gd name="connsiteY6" fmla="*/ 3587 h 1346875"/>
              <a:gd name="connsiteX0" fmla="*/ 0 w 3088868"/>
              <a:gd name="connsiteY0" fmla="*/ 7088 h 1350376"/>
              <a:gd name="connsiteX1" fmla="*/ 816957 w 3088868"/>
              <a:gd name="connsiteY1" fmla="*/ 3502 h 1350376"/>
              <a:gd name="connsiteX2" fmla="*/ 2782276 w 3088868"/>
              <a:gd name="connsiteY2" fmla="*/ 3501 h 1350376"/>
              <a:gd name="connsiteX3" fmla="*/ 3088868 w 3088868"/>
              <a:gd name="connsiteY3" fmla="*/ 0 h 1350376"/>
              <a:gd name="connsiteX4" fmla="*/ 2371150 w 3088868"/>
              <a:gd name="connsiteY4" fmla="*/ 1350376 h 1350376"/>
              <a:gd name="connsiteX5" fmla="*/ 696455 w 3088868"/>
              <a:gd name="connsiteY5" fmla="*/ 1350376 h 1350376"/>
              <a:gd name="connsiteX6" fmla="*/ 0 w 3088868"/>
              <a:gd name="connsiteY6" fmla="*/ 7088 h 1350376"/>
              <a:gd name="connsiteX0" fmla="*/ 0 w 3081780"/>
              <a:gd name="connsiteY0" fmla="*/ 14177 h 1357465"/>
              <a:gd name="connsiteX1" fmla="*/ 816957 w 3081780"/>
              <a:gd name="connsiteY1" fmla="*/ 10591 h 1357465"/>
              <a:gd name="connsiteX2" fmla="*/ 2782276 w 3081780"/>
              <a:gd name="connsiteY2" fmla="*/ 10590 h 1357465"/>
              <a:gd name="connsiteX3" fmla="*/ 3081780 w 3081780"/>
              <a:gd name="connsiteY3" fmla="*/ 0 h 1357465"/>
              <a:gd name="connsiteX4" fmla="*/ 2371150 w 3081780"/>
              <a:gd name="connsiteY4" fmla="*/ 1357465 h 1357465"/>
              <a:gd name="connsiteX5" fmla="*/ 696455 w 3081780"/>
              <a:gd name="connsiteY5" fmla="*/ 1357465 h 1357465"/>
              <a:gd name="connsiteX6" fmla="*/ 0 w 3081780"/>
              <a:gd name="connsiteY6" fmla="*/ 14177 h 1357465"/>
              <a:gd name="connsiteX0" fmla="*/ 0 w 3081780"/>
              <a:gd name="connsiteY0" fmla="*/ 3587 h 1346875"/>
              <a:gd name="connsiteX1" fmla="*/ 816957 w 3081780"/>
              <a:gd name="connsiteY1" fmla="*/ 1 h 1346875"/>
              <a:gd name="connsiteX2" fmla="*/ 2782276 w 3081780"/>
              <a:gd name="connsiteY2" fmla="*/ 0 h 1346875"/>
              <a:gd name="connsiteX3" fmla="*/ 3081780 w 3081780"/>
              <a:gd name="connsiteY3" fmla="*/ 17764 h 1346875"/>
              <a:gd name="connsiteX4" fmla="*/ 2371150 w 3081780"/>
              <a:gd name="connsiteY4" fmla="*/ 1346875 h 1346875"/>
              <a:gd name="connsiteX5" fmla="*/ 696455 w 3081780"/>
              <a:gd name="connsiteY5" fmla="*/ 1346875 h 1346875"/>
              <a:gd name="connsiteX6" fmla="*/ 0 w 3081780"/>
              <a:gd name="connsiteY6" fmla="*/ 3587 h 13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1780" h="1346875">
                <a:moveTo>
                  <a:pt x="0" y="3587"/>
                </a:moveTo>
                <a:lnTo>
                  <a:pt x="816957" y="1"/>
                </a:lnTo>
                <a:lnTo>
                  <a:pt x="2782276" y="0"/>
                </a:lnTo>
                <a:lnTo>
                  <a:pt x="3081780" y="17764"/>
                </a:lnTo>
                <a:lnTo>
                  <a:pt x="2371150" y="1346875"/>
                </a:lnTo>
                <a:lnTo>
                  <a:pt x="696455" y="1346875"/>
                </a:lnTo>
                <a:lnTo>
                  <a:pt x="0" y="3587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ro-RO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3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que 2">
            <a:extLst>
              <a:ext uri="{FF2B5EF4-FFF2-40B4-BE49-F238E27FC236}">
                <a16:creationId xmlns:a16="http://schemas.microsoft.com/office/drawing/2014/main" id="{5F7EFB6D-890F-4080-A3DA-74DFDF229051}"/>
              </a:ext>
            </a:extLst>
          </p:cNvPr>
          <p:cNvSpPr/>
          <p:nvPr/>
        </p:nvSpPr>
        <p:spPr>
          <a:xfrm>
            <a:off x="3480274" y="396395"/>
            <a:ext cx="5231452" cy="707231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L’HISTOIRE DU MOTEUR À HYDROGÈNE</a:t>
            </a:r>
            <a:endParaRPr lang="ro-RO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EAADF2-CA77-479E-99A7-9A0A38A2540D}"/>
              </a:ext>
            </a:extLst>
          </p:cNvPr>
          <p:cNvCxnSpPr>
            <a:cxnSpLocks/>
          </p:cNvCxnSpPr>
          <p:nvPr/>
        </p:nvCxnSpPr>
        <p:spPr>
          <a:xfrm>
            <a:off x="83762" y="3911394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045B2F3-E9E3-487E-A0C9-3AACC2A3DB9D}"/>
              </a:ext>
            </a:extLst>
          </p:cNvPr>
          <p:cNvSpPr/>
          <p:nvPr/>
        </p:nvSpPr>
        <p:spPr>
          <a:xfrm>
            <a:off x="609900" y="3623874"/>
            <a:ext cx="935831" cy="5750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1839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AA8891-E6CB-4063-85EC-B97A0F1FBF27}"/>
              </a:ext>
            </a:extLst>
          </p:cNvPr>
          <p:cNvSpPr/>
          <p:nvPr/>
        </p:nvSpPr>
        <p:spPr>
          <a:xfrm>
            <a:off x="7940275" y="3623874"/>
            <a:ext cx="935831" cy="5750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2009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AF122E-CDD6-485C-8F98-629B712B40B5}"/>
              </a:ext>
            </a:extLst>
          </p:cNvPr>
          <p:cNvSpPr/>
          <p:nvPr/>
        </p:nvSpPr>
        <p:spPr>
          <a:xfrm>
            <a:off x="5298017" y="3623874"/>
            <a:ext cx="935831" cy="5750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1968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D1117F-C83C-4676-BDC2-0B936E6AD16F}"/>
              </a:ext>
            </a:extLst>
          </p:cNvPr>
          <p:cNvSpPr/>
          <p:nvPr/>
        </p:nvSpPr>
        <p:spPr>
          <a:xfrm>
            <a:off x="2855116" y="3623874"/>
            <a:ext cx="935831" cy="5750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1959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DE2A0-C633-4CD9-A5C8-DAD1EB1A3550}"/>
              </a:ext>
            </a:extLst>
          </p:cNvPr>
          <p:cNvSpPr txBox="1"/>
          <p:nvPr/>
        </p:nvSpPr>
        <p:spPr>
          <a:xfrm>
            <a:off x="412550" y="4603611"/>
            <a:ext cx="133945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grove</a:t>
            </a:r>
            <a:r>
              <a:rPr lang="ro-R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EC044-73CE-4BCB-886B-BCACC99A0A43}"/>
              </a:ext>
            </a:extLst>
          </p:cNvPr>
          <p:cNvSpPr txBox="1"/>
          <p:nvPr/>
        </p:nvSpPr>
        <p:spPr>
          <a:xfrm>
            <a:off x="2476794" y="4603611"/>
            <a:ext cx="169247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premier tracteur à hydrogène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A6544-0E29-4034-8054-236D3799A030}"/>
              </a:ext>
            </a:extLst>
          </p:cNvPr>
          <p:cNvSpPr txBox="1"/>
          <p:nvPr/>
        </p:nvSpPr>
        <p:spPr>
          <a:xfrm>
            <a:off x="7362596" y="4603611"/>
            <a:ext cx="2091188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prix SIMA Innovation </a:t>
            </a:r>
            <a:r>
              <a:rPr lang="fr-F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pour leur tracteur à hydrogène et leur transmission </a:t>
            </a:r>
            <a:r>
              <a:rPr lang="fr-F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drive 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AA8A3-1401-48D5-8792-9680EA01CB5F}"/>
              </a:ext>
            </a:extLst>
          </p:cNvPr>
          <p:cNvSpPr txBox="1"/>
          <p:nvPr/>
        </p:nvSpPr>
        <p:spPr>
          <a:xfrm>
            <a:off x="4892163" y="4603611"/>
            <a:ext cx="174753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programme Apollo 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module de commande 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2CFC198-E710-4B3B-9CFF-819E18808435}"/>
              </a:ext>
            </a:extLst>
          </p:cNvPr>
          <p:cNvSpPr/>
          <p:nvPr/>
        </p:nvSpPr>
        <p:spPr>
          <a:xfrm>
            <a:off x="10442452" y="3623874"/>
            <a:ext cx="935831" cy="57504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2013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0F501F-3515-4FA0-A662-EB8FAAC752D0}"/>
              </a:ext>
            </a:extLst>
          </p:cNvPr>
          <p:cNvSpPr txBox="1"/>
          <p:nvPr/>
        </p:nvSpPr>
        <p:spPr>
          <a:xfrm>
            <a:off x="9929029" y="4603611"/>
            <a:ext cx="1962673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Hyundai Tucson - la première voiture à hydrogène commercialisée en masse 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ove cell - Wikipedia">
            <a:extLst>
              <a:ext uri="{FF2B5EF4-FFF2-40B4-BE49-F238E27FC236}">
                <a16:creationId xmlns:a16="http://schemas.microsoft.com/office/drawing/2014/main" id="{1046553F-47C8-8AFD-7ED6-CFC3669F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5" y="1485033"/>
            <a:ext cx="1229739" cy="178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el cell tractors? Allis Chalmers was there years ago - Farmers Weekly">
            <a:extLst>
              <a:ext uri="{FF2B5EF4-FFF2-40B4-BE49-F238E27FC236}">
                <a16:creationId xmlns:a16="http://schemas.microsoft.com/office/drawing/2014/main" id="{7360179B-4031-836E-69FB-C3DAD772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62" y="1720980"/>
            <a:ext cx="1747538" cy="155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el Cells Launched to the Moon Realized the Dream of Mankind">
            <a:extLst>
              <a:ext uri="{FF2B5EF4-FFF2-40B4-BE49-F238E27FC236}">
                <a16:creationId xmlns:a16="http://schemas.microsoft.com/office/drawing/2014/main" id="{8966417D-85F5-D7DF-ECB3-94975899B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859" y="1601001"/>
            <a:ext cx="1990145" cy="167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MA Awards - Home | Facebook">
            <a:extLst>
              <a:ext uri="{FF2B5EF4-FFF2-40B4-BE49-F238E27FC236}">
                <a16:creationId xmlns:a16="http://schemas.microsoft.com/office/drawing/2014/main" id="{91A3530A-F9E4-1451-7D30-28A9DD94A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558" y="1662503"/>
            <a:ext cx="1615263" cy="16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ul Hyundai Tucson - design si tehnologii revolutionare">
            <a:extLst>
              <a:ext uri="{FF2B5EF4-FFF2-40B4-BE49-F238E27FC236}">
                <a16:creationId xmlns:a16="http://schemas.microsoft.com/office/drawing/2014/main" id="{3D4BB267-47A3-DA80-C2C4-2242AD7A9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148" y="1619391"/>
            <a:ext cx="2482434" cy="165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94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que 1">
            <a:extLst>
              <a:ext uri="{FF2B5EF4-FFF2-40B4-BE49-F238E27FC236}">
                <a16:creationId xmlns:a16="http://schemas.microsoft.com/office/drawing/2014/main" id="{B8ADC702-AFA2-ADAB-65E6-ABD589A8C0DC}"/>
              </a:ext>
            </a:extLst>
          </p:cNvPr>
          <p:cNvSpPr/>
          <p:nvPr/>
        </p:nvSpPr>
        <p:spPr>
          <a:xfrm>
            <a:off x="3362204" y="474896"/>
            <a:ext cx="5064919" cy="1110623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FONCTIONNEMENT DU MOTEUR À HYDROGÈNE</a:t>
            </a:r>
          </a:p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 </a:t>
            </a:r>
            <a:r>
              <a:rPr lang="en-US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L’anode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le cathode</a:t>
            </a:r>
            <a:endParaRPr lang="ro-RO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ile à combustible - H2SYS">
            <a:extLst>
              <a:ext uri="{FF2B5EF4-FFF2-40B4-BE49-F238E27FC236}">
                <a16:creationId xmlns:a16="http://schemas.microsoft.com/office/drawing/2014/main" id="{035D9624-73C9-9283-3F0F-592B1A7DD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72" y="2676089"/>
            <a:ext cx="3794539" cy="260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D504E71B-7EE5-29F7-9C63-AAE8E207E79C}"/>
              </a:ext>
            </a:extLst>
          </p:cNvPr>
          <p:cNvSpPr txBox="1"/>
          <p:nvPr/>
        </p:nvSpPr>
        <p:spPr>
          <a:xfrm>
            <a:off x="6096000" y="2801924"/>
            <a:ext cx="411695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 une batterie, l'ion hydrogène traverse l'électrolyte, mais l'électron doit le contourner, créant un courant électrique.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481655E1-2622-E91F-964A-1A26C3A3D02D}"/>
              </a:ext>
            </a:extLst>
          </p:cNvPr>
          <p:cNvSpPr txBox="1"/>
          <p:nvPr/>
        </p:nvSpPr>
        <p:spPr>
          <a:xfrm>
            <a:off x="6096000" y="3978196"/>
            <a:ext cx="411695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Contrairement à une batterie, après l'ion hydrogène et l'électron atteignent l'anode, ils se combinent avec l'oxygène, devenant de l'eau, qui est libérée dans l'atmosphère.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ctionnement de la voiture à hydrogène (pile à combustible)">
            <a:extLst>
              <a:ext uri="{FF2B5EF4-FFF2-40B4-BE49-F238E27FC236}">
                <a16:creationId xmlns:a16="http://schemas.microsoft.com/office/drawing/2014/main" id="{C44199F1-D49C-C237-DE34-2DE6FEAE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74" y="3736247"/>
            <a:ext cx="4165903" cy="23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FB274284-EE51-556E-5B0D-9984B6ADC2FB}"/>
              </a:ext>
            </a:extLst>
          </p:cNvPr>
          <p:cNvSpPr txBox="1"/>
          <p:nvPr/>
        </p:nvSpPr>
        <p:spPr>
          <a:xfrm>
            <a:off x="6096000" y="3305263"/>
            <a:ext cx="411695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courant électrique crée par le pile a combustible est utilisée pour alimenter le moteur électrique et pour recharger le batterie d accumulateurs.  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C475B692-BAE7-5B88-183A-8C9EF1370D22}"/>
              </a:ext>
            </a:extLst>
          </p:cNvPr>
          <p:cNvSpPr txBox="1"/>
          <p:nvPr/>
        </p:nvSpPr>
        <p:spPr>
          <a:xfrm>
            <a:off x="6096000" y="4894364"/>
            <a:ext cx="411695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moteur électrique transforme l'énergie électrique dans énergie mécanique a l'aide d’un rotor et d’un stator.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1">
            <a:extLst>
              <a:ext uri="{FF2B5EF4-FFF2-40B4-BE49-F238E27FC236}">
                <a16:creationId xmlns:a16="http://schemas.microsoft.com/office/drawing/2014/main" id="{EC1EDC64-0B2C-3C55-DC84-4C50BDE53E92}"/>
              </a:ext>
            </a:extLst>
          </p:cNvPr>
          <p:cNvSpPr/>
          <p:nvPr/>
        </p:nvSpPr>
        <p:spPr>
          <a:xfrm>
            <a:off x="4335327" y="1093365"/>
            <a:ext cx="5064919" cy="1110623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FONCTIONNEMENT DU MOTEUR À HYDROGÈNE</a:t>
            </a:r>
          </a:p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 Le courant </a:t>
            </a:r>
            <a:r>
              <a:rPr lang="fr-FR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en-US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lectrique</a:t>
            </a:r>
            <a:endParaRPr lang="ro-RO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79DDA35-EBE4-3D56-170F-9C9B97E0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74" y="1045346"/>
            <a:ext cx="2317284" cy="23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86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que 1">
            <a:extLst>
              <a:ext uri="{FF2B5EF4-FFF2-40B4-BE49-F238E27FC236}">
                <a16:creationId xmlns:a16="http://schemas.microsoft.com/office/drawing/2014/main" id="{6186C3A2-7B86-813B-2D6B-58AA2BC33EA4}"/>
              </a:ext>
            </a:extLst>
          </p:cNvPr>
          <p:cNvSpPr/>
          <p:nvPr/>
        </p:nvSpPr>
        <p:spPr>
          <a:xfrm>
            <a:off x="3390167" y="431216"/>
            <a:ext cx="5064919" cy="1110623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AUTRES UTILISATIONS POUR LES MOTEURS À HYDROGÈNE</a:t>
            </a:r>
            <a:endParaRPr lang="ro-RO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Forklifts outfitted with Plug Power hydrogen fuel cells.">
            <a:extLst>
              <a:ext uri="{FF2B5EF4-FFF2-40B4-BE49-F238E27FC236}">
                <a16:creationId xmlns:a16="http://schemas.microsoft.com/office/drawing/2014/main" id="{F24BD019-2473-D192-104D-9A79F1C1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1" y="1867595"/>
            <a:ext cx="2504113" cy="16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10FDE6B0-A6C1-2315-D875-79CBE578C2AE}"/>
              </a:ext>
            </a:extLst>
          </p:cNvPr>
          <p:cNvSpPr txBox="1"/>
          <p:nvPr/>
        </p:nvSpPr>
        <p:spPr>
          <a:xfrm>
            <a:off x="3563540" y="1988191"/>
            <a:ext cx="1788636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 a remplacé une grande partie de ses chariots élévateurs électriques par des chariots utilisant des piles à hydrogène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OCTA Continues To Test Hydrogen Fuel-Cell Electric And Plug-in  Battery-Electric Technologies In Two Pilot Programs - FuelCellsWorks">
            <a:extLst>
              <a:ext uri="{FF2B5EF4-FFF2-40B4-BE49-F238E27FC236}">
                <a16:creationId xmlns:a16="http://schemas.microsoft.com/office/drawing/2014/main" id="{FE938446-5552-972D-8B78-8DFAB64A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" y="4265889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DB12D4F6-3D42-C485-D980-6C53296FDD14}"/>
              </a:ext>
            </a:extLst>
          </p:cNvPr>
          <p:cNvSpPr txBox="1"/>
          <p:nvPr/>
        </p:nvSpPr>
        <p:spPr>
          <a:xfrm>
            <a:off x="3934054" y="4760537"/>
            <a:ext cx="1988573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compagnie OCTA essaie de créer un bus à pile à hydrogène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Apollo Fuel Cell — RYN Design">
            <a:extLst>
              <a:ext uri="{FF2B5EF4-FFF2-40B4-BE49-F238E27FC236}">
                <a16:creationId xmlns:a16="http://schemas.microsoft.com/office/drawing/2014/main" id="{298F42D1-DD68-B529-8A7A-709C5BAB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217" y="1854623"/>
            <a:ext cx="2979955" cy="16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53CC5CCF-3F81-D007-180A-604C8D3E6150}"/>
              </a:ext>
            </a:extLst>
          </p:cNvPr>
          <p:cNvSpPr txBox="1"/>
          <p:nvPr/>
        </p:nvSpPr>
        <p:spPr>
          <a:xfrm>
            <a:off x="6446046" y="2117002"/>
            <a:ext cx="2035223" cy="11695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NASA utilise des générateurs de piles à hydrogène pour produire de l'électricité pour le module de commande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7AD869-305E-21CC-127F-D8D54ADC99BF}"/>
              </a:ext>
            </a:extLst>
          </p:cNvPr>
          <p:cNvSpPr txBox="1"/>
          <p:nvPr/>
        </p:nvSpPr>
        <p:spPr>
          <a:xfrm>
            <a:off x="6297396" y="4462044"/>
            <a:ext cx="2418765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générateurs de piles à hydrogène peuvent également être utilisés dans les communautés isolées ou les petites îles comme sources d'énergie propre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8" name="Picture 12" descr="Reunion Island travel guide: 12 reasons to be impressed by this  record-breaking Indian Ocean island">
            <a:extLst>
              <a:ext uri="{FF2B5EF4-FFF2-40B4-BE49-F238E27FC236}">
                <a16:creationId xmlns:a16="http://schemas.microsoft.com/office/drawing/2014/main" id="{90DBDE6D-14C4-7E7D-1655-CC2F1F66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167" y="4068039"/>
            <a:ext cx="2460452" cy="13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B942C2AF-889A-1203-E6E7-4A45C1A88444}"/>
              </a:ext>
            </a:extLst>
          </p:cNvPr>
          <p:cNvSpPr txBox="1"/>
          <p:nvPr/>
        </p:nvSpPr>
        <p:spPr>
          <a:xfrm>
            <a:off x="9210854" y="5693150"/>
            <a:ext cx="241876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de l'ile de la Réunion</a:t>
            </a:r>
            <a:endParaRPr lang="ro-RO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25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que 1">
            <a:extLst>
              <a:ext uri="{FF2B5EF4-FFF2-40B4-BE49-F238E27FC236}">
                <a16:creationId xmlns:a16="http://schemas.microsoft.com/office/drawing/2014/main" id="{F2CE12EF-69FD-4537-81DD-B0BCD0AAF2E0}"/>
              </a:ext>
            </a:extLst>
          </p:cNvPr>
          <p:cNvSpPr/>
          <p:nvPr/>
        </p:nvSpPr>
        <p:spPr>
          <a:xfrm>
            <a:off x="3116457" y="475612"/>
            <a:ext cx="5959079" cy="942975"/>
          </a:xfrm>
          <a:prstGeom prst="plaque">
            <a:avLst>
              <a:gd name="adj" fmla="val 1565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L’OBTENTION DE L’ HYDROGÈNE ET LES EFFETS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453DD-0D0D-405F-A0E1-18E60F21F891}"/>
              </a:ext>
            </a:extLst>
          </p:cNvPr>
          <p:cNvSpPr txBox="1"/>
          <p:nvPr/>
        </p:nvSpPr>
        <p:spPr>
          <a:xfrm>
            <a:off x="648073" y="5095397"/>
            <a:ext cx="5806404" cy="9928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Il 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principalement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o-RO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 </a:t>
            </a:r>
            <a:r>
              <a:rPr lang="ro-RO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vecteur</a:t>
            </a:r>
            <a:r>
              <a:rPr lang="ro-RO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énergétique</a:t>
            </a:r>
            <a:r>
              <a:rPr lang="ro-RO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non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une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énergie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est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produit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au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moyen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d’une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réaction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chimique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à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partir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d’une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ressource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primaire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exemple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l’eau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o-R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D23C9-1AB1-4990-BABF-22EB52B8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9"/>
          <a:stretch/>
        </p:blipFill>
        <p:spPr bwMode="auto">
          <a:xfrm>
            <a:off x="7436041" y="4422560"/>
            <a:ext cx="4450815" cy="2078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28C44-DB1F-937E-D878-E19C9F950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8478" y="1837388"/>
            <a:ext cx="2462797" cy="2462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C9848D-27A4-01B5-ED10-1351593918D7}"/>
              </a:ext>
            </a:extLst>
          </p:cNvPr>
          <p:cNvCxnSpPr>
            <a:cxnSpLocks/>
          </p:cNvCxnSpPr>
          <p:nvPr/>
        </p:nvCxnSpPr>
        <p:spPr>
          <a:xfrm>
            <a:off x="3997842" y="2092910"/>
            <a:ext cx="5812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7D8531-FA46-99DD-378B-302E4DDDC5E2}"/>
              </a:ext>
            </a:extLst>
          </p:cNvPr>
          <p:cNvSpPr txBox="1"/>
          <p:nvPr/>
        </p:nvSpPr>
        <p:spPr>
          <a:xfrm>
            <a:off x="4743892" y="1913271"/>
            <a:ext cx="192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très </a:t>
            </a:r>
            <a:r>
              <a:rPr lang="ro-RO" sz="1800" dirty="0" err="1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inflammable</a:t>
            </a:r>
            <a:endParaRPr lang="ro-RO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6CBAB3-E584-3AEB-4A27-83678C3F64B8}"/>
              </a:ext>
            </a:extLst>
          </p:cNvPr>
          <p:cNvCxnSpPr>
            <a:cxnSpLocks/>
          </p:cNvCxnSpPr>
          <p:nvPr/>
        </p:nvCxnSpPr>
        <p:spPr>
          <a:xfrm>
            <a:off x="3997842" y="2592641"/>
            <a:ext cx="5812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CC9747-DF65-EABB-FDE7-FE1D9B0E9CA8}"/>
              </a:ext>
            </a:extLst>
          </p:cNvPr>
          <p:cNvSpPr txBox="1"/>
          <p:nvPr/>
        </p:nvSpPr>
        <p:spPr>
          <a:xfrm>
            <a:off x="4743891" y="2407975"/>
            <a:ext cx="192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inodore</a:t>
            </a:r>
            <a:endParaRPr lang="ro-RO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2DB812-B126-9097-B1DD-DBE81208D28B}"/>
              </a:ext>
            </a:extLst>
          </p:cNvPr>
          <p:cNvCxnSpPr>
            <a:cxnSpLocks/>
          </p:cNvCxnSpPr>
          <p:nvPr/>
        </p:nvCxnSpPr>
        <p:spPr>
          <a:xfrm>
            <a:off x="3997842" y="3121349"/>
            <a:ext cx="5812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C7C708-6BF9-811B-5DF8-5E752FBED619}"/>
              </a:ext>
            </a:extLst>
          </p:cNvPr>
          <p:cNvSpPr txBox="1"/>
          <p:nvPr/>
        </p:nvSpPr>
        <p:spPr>
          <a:xfrm>
            <a:off x="4743890" y="2935171"/>
            <a:ext cx="192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1800" dirty="0" err="1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colore</a:t>
            </a:r>
            <a:endParaRPr lang="ro-RO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0F8B4B-497C-D35B-7917-0B26D8F5634A}"/>
              </a:ext>
            </a:extLst>
          </p:cNvPr>
          <p:cNvCxnSpPr>
            <a:cxnSpLocks/>
          </p:cNvCxnSpPr>
          <p:nvPr/>
        </p:nvCxnSpPr>
        <p:spPr>
          <a:xfrm>
            <a:off x="3997842" y="3641719"/>
            <a:ext cx="5812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856AB5-B1FA-FCCE-4664-8162A0221B12}"/>
              </a:ext>
            </a:extLst>
          </p:cNvPr>
          <p:cNvSpPr txBox="1"/>
          <p:nvPr/>
        </p:nvSpPr>
        <p:spPr>
          <a:xfrm>
            <a:off x="4743889" y="3457053"/>
            <a:ext cx="192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non </a:t>
            </a:r>
            <a:r>
              <a:rPr lang="ro-RO" sz="1800" dirty="0" err="1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toxique</a:t>
            </a:r>
            <a:endParaRPr lang="ro-RO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1720F4-B764-78D7-4C4D-067E9ADC4716}"/>
              </a:ext>
            </a:extLst>
          </p:cNvPr>
          <p:cNvCxnSpPr>
            <a:cxnSpLocks/>
          </p:cNvCxnSpPr>
          <p:nvPr/>
        </p:nvCxnSpPr>
        <p:spPr>
          <a:xfrm>
            <a:off x="3997842" y="4106008"/>
            <a:ext cx="5812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CE2475E-0E93-D102-F315-C56DC4A681F9}"/>
              </a:ext>
            </a:extLst>
          </p:cNvPr>
          <p:cNvSpPr txBox="1"/>
          <p:nvPr/>
        </p:nvSpPr>
        <p:spPr>
          <a:xfrm>
            <a:off x="4743888" y="3921342"/>
            <a:ext cx="192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non </a:t>
            </a:r>
            <a:r>
              <a:rPr lang="en-US" sz="1800" dirty="0" err="1">
                <a:solidFill>
                  <a:schemeClr val="bg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corrosif</a:t>
            </a:r>
            <a:endParaRPr lang="ro-RO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5561DC-D5D7-3C3E-ACB6-45C6391E6F0E}"/>
              </a:ext>
            </a:extLst>
          </p:cNvPr>
          <p:cNvSpPr txBox="1"/>
          <p:nvPr/>
        </p:nvSpPr>
        <p:spPr>
          <a:xfrm>
            <a:off x="6834955" y="2558463"/>
            <a:ext cx="491756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!!!  L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élément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 plus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abondant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l’univers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est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pourtant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très</a:t>
            </a:r>
            <a:r>
              <a:rPr lang="ro-RO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peu</a:t>
            </a:r>
            <a:r>
              <a:rPr lang="ro-RO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présent</a:t>
            </a:r>
            <a:r>
              <a:rPr lang="ro-RO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à </a:t>
            </a:r>
            <a:r>
              <a:rPr lang="ro-RO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l’état</a:t>
            </a:r>
            <a:r>
              <a:rPr lang="ro-RO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naturel</a:t>
            </a:r>
            <a:r>
              <a:rPr lang="ro-RO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sur </a:t>
            </a:r>
            <a:r>
              <a:rPr lang="ro-RO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notre</a:t>
            </a:r>
            <a:r>
              <a:rPr lang="ro-RO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planète</a:t>
            </a:r>
            <a:r>
              <a:rPr lang="ro-RO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o-RO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CAD1CD-5A5B-7BA1-39A9-8C7AB8C201DA}"/>
              </a:ext>
            </a:extLst>
          </p:cNvPr>
          <p:cNvCxnSpPr>
            <a:cxnSpLocks/>
          </p:cNvCxnSpPr>
          <p:nvPr/>
        </p:nvCxnSpPr>
        <p:spPr>
          <a:xfrm>
            <a:off x="6670153" y="5591815"/>
            <a:ext cx="5812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8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BC90C2-9677-497C-9E18-2ADA768EB215}"/>
              </a:ext>
            </a:extLst>
          </p:cNvPr>
          <p:cNvSpPr txBox="1"/>
          <p:nvPr/>
        </p:nvSpPr>
        <p:spPr>
          <a:xfrm>
            <a:off x="1639184" y="3992654"/>
            <a:ext cx="8913629" cy="14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4958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Le moteur à hydrogène utilise le principe de la combustion du dihydrogène (H₂) et du dioxygène (O₂) pour laisser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l’eau (H₂O)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et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l’énergie (Q)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comme produits.</a:t>
            </a:r>
            <a:endParaRPr lang="ro-R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Dans tous les cas, la réaction chimique est la suivante: </a:t>
            </a:r>
            <a:endParaRPr lang="ro-R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03F8FE-E3C6-FAAA-8718-CEE77DCCC3A7}"/>
              </a:ext>
            </a:extLst>
          </p:cNvPr>
          <p:cNvSpPr txBox="1"/>
          <p:nvPr/>
        </p:nvSpPr>
        <p:spPr>
          <a:xfrm>
            <a:off x="351305" y="2896136"/>
            <a:ext cx="4809460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CH₄ + H₂O→ 3H₂ + CO</a:t>
            </a:r>
            <a:endParaRPr lang="ro-RO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5D15B-9961-21E9-D6F4-A19EACCB5AFE}"/>
              </a:ext>
            </a:extLst>
          </p:cNvPr>
          <p:cNvSpPr txBox="1"/>
          <p:nvPr/>
        </p:nvSpPr>
        <p:spPr>
          <a:xfrm>
            <a:off x="7658870" y="2895066"/>
            <a:ext cx="3652506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2H₂O→ 2H₂ + O₂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15D8B7-F598-90F5-F157-58D00C2D46AC}"/>
              </a:ext>
            </a:extLst>
          </p:cNvPr>
          <p:cNvSpPr/>
          <p:nvPr/>
        </p:nvSpPr>
        <p:spPr>
          <a:xfrm>
            <a:off x="4504660" y="277571"/>
            <a:ext cx="3182679" cy="101720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DEUX TYPES DES RÉACTIONS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71168-1282-D826-9982-A035B439320A}"/>
              </a:ext>
            </a:extLst>
          </p:cNvPr>
          <p:cNvSpPr/>
          <p:nvPr/>
        </p:nvSpPr>
        <p:spPr>
          <a:xfrm>
            <a:off x="243230" y="1851774"/>
            <a:ext cx="5399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2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produit</a:t>
            </a:r>
            <a:r>
              <a:rPr lang="ro-RO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 </a:t>
            </a:r>
            <a:r>
              <a:rPr lang="ro-RO" sz="2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ro-RO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hydrocarbures</a:t>
            </a:r>
            <a:endParaRPr lang="ro-RO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84A88-739B-9680-17A0-D4AD51DFDD9B}"/>
              </a:ext>
            </a:extLst>
          </p:cNvPr>
          <p:cNvSpPr txBox="1"/>
          <p:nvPr/>
        </p:nvSpPr>
        <p:spPr>
          <a:xfrm>
            <a:off x="243230" y="2394592"/>
            <a:ext cx="2983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(la </a:t>
            </a:r>
            <a:r>
              <a:rPr lang="ro-RO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méthode</a:t>
            </a:r>
            <a:r>
              <a:rPr lang="ro-RO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plus </a:t>
            </a:r>
            <a:r>
              <a:rPr lang="ro-RO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utilisée</a:t>
            </a:r>
            <a:r>
              <a:rPr lang="ro-RO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o-RO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6B9F6E-BEF8-8A0D-0E88-44158FF33150}"/>
              </a:ext>
            </a:extLst>
          </p:cNvPr>
          <p:cNvSpPr/>
          <p:nvPr/>
        </p:nvSpPr>
        <p:spPr>
          <a:xfrm>
            <a:off x="7761767" y="1858008"/>
            <a:ext cx="34467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2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l’électrolyse</a:t>
            </a:r>
            <a:r>
              <a:rPr lang="ro-RO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ro-RO" sz="2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l’eau</a:t>
            </a:r>
            <a:endParaRPr lang="ro-RO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7171554-498B-86C6-A9EE-ED736760ED90}"/>
              </a:ext>
            </a:extLst>
          </p:cNvPr>
          <p:cNvSpPr/>
          <p:nvPr/>
        </p:nvSpPr>
        <p:spPr>
          <a:xfrm rot="2982874">
            <a:off x="3898605" y="1162493"/>
            <a:ext cx="489097" cy="52322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8C59C26-1C4D-204E-6320-4367CB1F63B3}"/>
              </a:ext>
            </a:extLst>
          </p:cNvPr>
          <p:cNvSpPr/>
          <p:nvPr/>
        </p:nvSpPr>
        <p:spPr>
          <a:xfrm rot="18900709">
            <a:off x="7729595" y="1160144"/>
            <a:ext cx="489097" cy="52322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B7F0CD-3C96-9461-9EAE-8FDA26C8FCFB}"/>
              </a:ext>
            </a:extLst>
          </p:cNvPr>
          <p:cNvSpPr txBox="1"/>
          <p:nvPr/>
        </p:nvSpPr>
        <p:spPr>
          <a:xfrm>
            <a:off x="7506586" y="2398982"/>
            <a:ext cx="184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o-RO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moins</a:t>
            </a:r>
            <a:r>
              <a:rPr lang="ro-RO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souvent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o-RO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04D4A3-B63C-2806-ECC4-8A6FC68C5DD8}"/>
              </a:ext>
            </a:extLst>
          </p:cNvPr>
          <p:cNvSpPr txBox="1"/>
          <p:nvPr/>
        </p:nvSpPr>
        <p:spPr>
          <a:xfrm>
            <a:off x="4019542" y="5780918"/>
            <a:ext cx="415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2H₂ + O₂ → 2H₂O + Q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2078043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1235</TotalTime>
  <Words>934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Celestial</vt:lpstr>
      <vt:lpstr>L’ avenir de l’ humanitÉ- une vision scientifique risquée?</vt:lpstr>
      <vt:lpstr>Le combustible de l’ avenir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 avenir de l’ humanitÉ- une vision scientifique risquée?</dc:title>
  <dc:creator>Eden Bolboasa</dc:creator>
  <cp:lastModifiedBy>Eden Bolboasa</cp:lastModifiedBy>
  <cp:revision>23</cp:revision>
  <dcterms:created xsi:type="dcterms:W3CDTF">2022-03-22T17:21:42Z</dcterms:created>
  <dcterms:modified xsi:type="dcterms:W3CDTF">2022-05-24T18:49:08Z</dcterms:modified>
</cp:coreProperties>
</file>